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2.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3.xml" ContentType="application/vnd.openxmlformats-officedocument.presentationml.tags+xml"/>
  <Override PartName="/ppt/notesSlides/notesSlide16.xml" ContentType="application/vnd.openxmlformats-officedocument.presentationml.notesSlide+xml"/>
  <Override PartName="/ppt/tags/tag4.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tags/tag5.xml" ContentType="application/vnd.openxmlformats-officedocument.presentationml.tag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tags/tag6.xml" ContentType="application/vnd.openxmlformats-officedocument.presentationml.tags+xml"/>
  <Override PartName="/ppt/notesSlides/notesSlide26.xml" ContentType="application/vnd.openxmlformats-officedocument.presentationml.notesSlide+xml"/>
  <Override PartName="/ppt/tags/tag7.xml" ContentType="application/vnd.openxmlformats-officedocument.presentationml.tags+xml"/>
  <Override PartName="/ppt/notesSlides/notesSlide27.xml" ContentType="application/vnd.openxmlformats-officedocument.presentationml.notesSlide+xml"/>
  <Override PartName="/ppt/tags/tag8.xml" ContentType="application/vnd.openxmlformats-officedocument.presentationml.tags+xml"/>
  <Override PartName="/ppt/notesSlides/notesSlide2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9.xml" ContentType="application/vnd.openxmlformats-officedocument.presentationml.notesSlide+xml"/>
  <Override PartName="/ppt/tags/tag9.xml" ContentType="application/vnd.openxmlformats-officedocument.presentationml.tags+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tags/tag10.xml" ContentType="application/vnd.openxmlformats-officedocument.presentationml.tags+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4"/>
  </p:notesMasterIdLst>
  <p:handoutMasterIdLst>
    <p:handoutMasterId r:id="rId45"/>
  </p:handoutMasterIdLst>
  <p:sldIdLst>
    <p:sldId id="729" r:id="rId2"/>
    <p:sldId id="752" r:id="rId3"/>
    <p:sldId id="1086" r:id="rId4"/>
    <p:sldId id="977" r:id="rId5"/>
    <p:sldId id="1023" r:id="rId6"/>
    <p:sldId id="1030" r:id="rId7"/>
    <p:sldId id="303" r:id="rId8"/>
    <p:sldId id="1130" r:id="rId9"/>
    <p:sldId id="989" r:id="rId10"/>
    <p:sldId id="1019" r:id="rId11"/>
    <p:sldId id="1108" r:id="rId12"/>
    <p:sldId id="1110" r:id="rId13"/>
    <p:sldId id="1111" r:id="rId14"/>
    <p:sldId id="1091" r:id="rId15"/>
    <p:sldId id="927" r:id="rId16"/>
    <p:sldId id="943" r:id="rId17"/>
    <p:sldId id="965" r:id="rId18"/>
    <p:sldId id="285" r:id="rId19"/>
    <p:sldId id="869" r:id="rId20"/>
    <p:sldId id="1124" r:id="rId21"/>
    <p:sldId id="1125" r:id="rId22"/>
    <p:sldId id="911" r:id="rId23"/>
    <p:sldId id="1126" r:id="rId24"/>
    <p:sldId id="967" r:id="rId25"/>
    <p:sldId id="1113" r:id="rId26"/>
    <p:sldId id="1099" r:id="rId27"/>
    <p:sldId id="1076" r:id="rId28"/>
    <p:sldId id="1078" r:id="rId29"/>
    <p:sldId id="1117" r:id="rId30"/>
    <p:sldId id="1097" r:id="rId31"/>
    <p:sldId id="998" r:id="rId32"/>
    <p:sldId id="1128" r:id="rId33"/>
    <p:sldId id="1129" r:id="rId34"/>
    <p:sldId id="1116" r:id="rId35"/>
    <p:sldId id="1094" r:id="rId36"/>
    <p:sldId id="1119" r:id="rId37"/>
    <p:sldId id="1120" r:id="rId38"/>
    <p:sldId id="991" r:id="rId39"/>
    <p:sldId id="1092" r:id="rId40"/>
    <p:sldId id="1071" r:id="rId41"/>
    <p:sldId id="1131" r:id="rId42"/>
    <p:sldId id="1100"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B483BD6B-5969-4340-AC2D-A94F590001BB}">
          <p14:sldIdLst>
            <p14:sldId id="729"/>
            <p14:sldId id="752"/>
            <p14:sldId id="1086"/>
            <p14:sldId id="977"/>
          </p14:sldIdLst>
        </p14:section>
        <p14:section name="Intro - drug discov" id="{581306DD-C986-5546-A02F-A0856EDD22CD}">
          <p14:sldIdLst>
            <p14:sldId id="1023"/>
            <p14:sldId id="1030"/>
            <p14:sldId id="303"/>
            <p14:sldId id="1130"/>
            <p14:sldId id="989"/>
            <p14:sldId id="1019"/>
            <p14:sldId id="1108"/>
            <p14:sldId id="1110"/>
            <p14:sldId id="1111"/>
            <p14:sldId id="1091"/>
            <p14:sldId id="927"/>
            <p14:sldId id="943"/>
          </p14:sldIdLst>
        </p14:section>
        <p14:section name="CASP" id="{8AE50E58-D8CC-1E47-BDCB-54F8E797B0E4}">
          <p14:sldIdLst>
            <p14:sldId id="965"/>
            <p14:sldId id="285"/>
            <p14:sldId id="869"/>
            <p14:sldId id="1124"/>
            <p14:sldId id="1125"/>
            <p14:sldId id="911"/>
            <p14:sldId id="1126"/>
          </p14:sldIdLst>
        </p14:section>
        <p14:section name="Design" id="{01F90E3D-2C66-BE47-B899-B34671F1DDFC}">
          <p14:sldIdLst>
            <p14:sldId id="967"/>
            <p14:sldId id="1113"/>
            <p14:sldId id="1099"/>
            <p14:sldId id="1076"/>
            <p14:sldId id="1078"/>
            <p14:sldId id="1117"/>
            <p14:sldId id="1097"/>
            <p14:sldId id="998"/>
            <p14:sldId id="1128"/>
            <p14:sldId id="1129"/>
            <p14:sldId id="1116"/>
            <p14:sldId id="1094"/>
            <p14:sldId id="1119"/>
            <p14:sldId id="1120"/>
          </p14:sldIdLst>
        </p14:section>
        <p14:section name="Zoom back out - broader context" id="{0C6ADCCB-406E-0F47-B292-A9FA5E0800C2}">
          <p14:sldIdLst>
            <p14:sldId id="991"/>
            <p14:sldId id="1092"/>
            <p14:sldId id="1071"/>
            <p14:sldId id="1131"/>
            <p14:sldId id="1100"/>
          </p14:sldIdLst>
        </p14:section>
        <p14:section name="Backup" id="{1A7AFDE8-84F1-B64B-AE92-378E9980059A}">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Office User" initials="Office" lastIdx="1" clrIdx="0">
    <p:extLst>
      <p:ext uri="{19B8F6BF-5375-455C-9EA6-DF929625EA0E}">
        <p15:presenceInfo xmlns:p15="http://schemas.microsoft.com/office/powerpoint/2012/main" userId="Microsoft Office Us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BDCA"/>
    <a:srgbClr val="A31D35"/>
    <a:srgbClr val="A31E35"/>
    <a:srgbClr val="FFFFFF"/>
    <a:srgbClr val="5B9BD5"/>
    <a:srgbClr val="C18E8F"/>
    <a:srgbClr val="0070C0"/>
    <a:srgbClr val="4572C4"/>
    <a:srgbClr val="F2F2F2"/>
    <a:srgbClr val="C9C9C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0589"/>
    <p:restoredTop sz="72361" autoAdjust="0"/>
  </p:normalViewPr>
  <p:slideViewPr>
    <p:cSldViewPr snapToGrid="0">
      <p:cViewPr varScale="1">
        <p:scale>
          <a:sx n="96" d="100"/>
          <a:sy n="96" d="100"/>
        </p:scale>
        <p:origin x="184" y="272"/>
      </p:cViewPr>
      <p:guideLst/>
    </p:cSldViewPr>
  </p:slideViewPr>
  <p:outlineViewPr>
    <p:cViewPr>
      <p:scale>
        <a:sx n="33" d="100"/>
        <a:sy n="33" d="100"/>
      </p:scale>
      <p:origin x="0" y="-4976"/>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133" d="100"/>
          <a:sy n="133" d="100"/>
        </p:scale>
        <p:origin x="3880" y="21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commentAuthors" Target="commentAuthor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rts/_rels/chart1.xml.rels><?xml version="1.0" encoding="UTF-8" standalone="yes"?>
<Relationships xmlns="http://schemas.openxmlformats.org/package/2006/relationships"><Relationship Id="rId3" Type="http://schemas.openxmlformats.org/officeDocument/2006/relationships/oleObject" Target="file:///C:\Users\User1\Dropbox%20(MIT)\Research\DARPA\Wengong\Cases%20from%20test%20set%20with%20various%20popularity\Results%20from%20human%20benchmarking%20study%20(5-25-17).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1597195391673091"/>
          <c:y val="5.66668317127237E-2"/>
          <c:w val="0.68512534938520553"/>
          <c:h val="0.61358576761301342"/>
        </c:manualLayout>
      </c:layout>
      <c:barChart>
        <c:barDir val="col"/>
        <c:grouping val="clustered"/>
        <c:varyColors val="0"/>
        <c:ser>
          <c:idx val="0"/>
          <c:order val="0"/>
          <c:tx>
            <c:v>Relaxed scoring</c:v>
          </c:tx>
          <c:spPr>
            <a:solidFill>
              <a:srgbClr val="A31E35"/>
            </a:solidFill>
            <a:ln>
              <a:noFill/>
            </a:ln>
            <a:effectLst/>
          </c:spPr>
          <c:invertIfNegative val="0"/>
          <c:dPt>
            <c:idx val="11"/>
            <c:invertIfNegative val="0"/>
            <c:bubble3D val="0"/>
            <c:spPr>
              <a:solidFill>
                <a:srgbClr val="28429B"/>
              </a:solidFill>
              <a:ln>
                <a:noFill/>
              </a:ln>
              <a:effectLst/>
            </c:spPr>
            <c:extLst>
              <c:ext xmlns:c16="http://schemas.microsoft.com/office/drawing/2014/chart" uri="{C3380CC4-5D6E-409C-BE32-E72D297353CC}">
                <c16:uniqueId val="{00000001-67D4-BF47-932C-EB89D831EAB1}"/>
              </c:ext>
            </c:extLst>
          </c:dPt>
          <c:cat>
            <c:strLit>
              <c:ptCount val="12"/>
              <c:pt idx="0">
                <c:v>1</c:v>
              </c:pt>
              <c:pt idx="1">
                <c:v>2</c:v>
              </c:pt>
              <c:pt idx="2">
                <c:v>3</c:v>
              </c:pt>
              <c:pt idx="3">
                <c:v>4</c:v>
              </c:pt>
              <c:pt idx="4">
                <c:v>5</c:v>
              </c:pt>
              <c:pt idx="5">
                <c:v>6</c:v>
              </c:pt>
              <c:pt idx="6">
                <c:v>7</c:v>
              </c:pt>
              <c:pt idx="7">
                <c:v>8</c:v>
              </c:pt>
              <c:pt idx="8">
                <c:v>9</c:v>
              </c:pt>
              <c:pt idx="9">
                <c:v>10</c:v>
              </c:pt>
              <c:pt idx="10">
                <c:v>11</c:v>
              </c:pt>
              <c:pt idx="11">
                <c:v>Model</c:v>
              </c:pt>
            </c:strLit>
          </c:cat>
          <c:val>
            <c:numRef>
              <c:f>(Responses!$G$83:$Q$83,Responses!$S$83)</c:f>
              <c:numCache>
                <c:formatCode>0.0%</c:formatCode>
                <c:ptCount val="12"/>
                <c:pt idx="0">
                  <c:v>0.57499999999999996</c:v>
                </c:pt>
                <c:pt idx="1">
                  <c:v>0.51875000000000004</c:v>
                </c:pt>
                <c:pt idx="2">
                  <c:v>0.45624999999999999</c:v>
                </c:pt>
                <c:pt idx="3">
                  <c:v>0.65625</c:v>
                </c:pt>
                <c:pt idx="4">
                  <c:v>0.72499999999999998</c:v>
                </c:pt>
                <c:pt idx="5">
                  <c:v>0.7</c:v>
                </c:pt>
                <c:pt idx="6">
                  <c:v>0.42499999999999999</c:v>
                </c:pt>
                <c:pt idx="7">
                  <c:v>0.63749999999999996</c:v>
                </c:pt>
                <c:pt idx="8">
                  <c:v>0.28749999999999998</c:v>
                </c:pt>
                <c:pt idx="9">
                  <c:v>0.17499999999999999</c:v>
                </c:pt>
                <c:pt idx="10">
                  <c:v>0.8</c:v>
                </c:pt>
                <c:pt idx="11">
                  <c:v>0.6875</c:v>
                </c:pt>
              </c:numCache>
            </c:numRef>
          </c:val>
          <c:extLst>
            <c:ext xmlns:c16="http://schemas.microsoft.com/office/drawing/2014/chart" uri="{C3380CC4-5D6E-409C-BE32-E72D297353CC}">
              <c16:uniqueId val="{00000002-67D4-BF47-932C-EB89D831EAB1}"/>
            </c:ext>
          </c:extLst>
        </c:ser>
        <c:dLbls>
          <c:showLegendKey val="0"/>
          <c:showVal val="0"/>
          <c:showCatName val="0"/>
          <c:showSerName val="0"/>
          <c:showPercent val="0"/>
          <c:showBubbleSize val="0"/>
        </c:dLbls>
        <c:gapWidth val="67"/>
        <c:overlap val="-63"/>
        <c:axId val="124729568"/>
        <c:axId val="220177472"/>
      </c:barChart>
      <c:catAx>
        <c:axId val="124729568"/>
        <c:scaling>
          <c:orientation val="minMax"/>
        </c:scaling>
        <c:delete val="0"/>
        <c:axPos val="b"/>
        <c:title>
          <c:tx>
            <c:rich>
              <a:bodyPr rot="0" spcFirstLastPara="1" vertOverflow="ellipsis" vert="horz" wrap="square" anchor="ctr" anchorCtr="1"/>
              <a:lstStyle/>
              <a:p>
                <a:pPr>
                  <a:defRPr sz="1800" b="0" i="0" u="none" strike="noStrike" kern="1200" baseline="0">
                    <a:solidFill>
                      <a:schemeClr val="tx1"/>
                    </a:solidFill>
                    <a:latin typeface="+mn-lt"/>
                    <a:ea typeface="+mn-ea"/>
                    <a:cs typeface="+mn-cs"/>
                  </a:defRPr>
                </a:pPr>
                <a:r>
                  <a:rPr lang="en-US" dirty="0"/>
                  <a:t>MIT chemist</a:t>
                </a:r>
                <a:r>
                  <a:rPr lang="en-US" baseline="0" dirty="0"/>
                  <a:t> participant</a:t>
                </a:r>
                <a:endParaRPr lang="en-US" dirty="0"/>
              </a:p>
            </c:rich>
          </c:tx>
          <c:layout>
            <c:manualLayout>
              <c:xMode val="edge"/>
              <c:yMode val="edge"/>
              <c:x val="0.35191065853487846"/>
              <c:y val="0.83845105236906359"/>
            </c:manualLayout>
          </c:layout>
          <c:overlay val="0"/>
          <c:spPr>
            <a:noFill/>
            <a:ln>
              <a:noFill/>
            </a:ln>
            <a:effectLst/>
          </c:spPr>
          <c:txPr>
            <a:bodyPr rot="0" spcFirstLastPara="1" vertOverflow="ellipsis" vert="horz" wrap="square" anchor="ctr" anchorCtr="1"/>
            <a:lstStyle/>
            <a:p>
              <a:pPr>
                <a:defRPr sz="1800" b="0" i="0" u="none" strike="noStrike" kern="1200" baseline="0">
                  <a:solidFill>
                    <a:schemeClr val="tx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baseline="0">
                <a:solidFill>
                  <a:schemeClr val="tx1"/>
                </a:solidFill>
                <a:latin typeface="+mn-lt"/>
                <a:ea typeface="+mn-ea"/>
                <a:cs typeface="+mn-cs"/>
              </a:defRPr>
            </a:pPr>
            <a:endParaRPr lang="en-US"/>
          </a:p>
        </c:txPr>
        <c:crossAx val="220177472"/>
        <c:crosses val="autoZero"/>
        <c:auto val="1"/>
        <c:lblAlgn val="ctr"/>
        <c:lblOffset val="100"/>
        <c:noMultiLvlLbl val="0"/>
      </c:catAx>
      <c:valAx>
        <c:axId val="220177472"/>
        <c:scaling>
          <c:orientation val="minMax"/>
          <c:max val="1"/>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800" b="0" i="0" u="none" strike="noStrike" kern="1200" baseline="0">
                    <a:solidFill>
                      <a:schemeClr val="tx1"/>
                    </a:solidFill>
                    <a:latin typeface="+mn-lt"/>
                    <a:ea typeface="+mn-ea"/>
                    <a:cs typeface="+mn-cs"/>
                  </a:defRPr>
                </a:pPr>
                <a:r>
                  <a:rPr lang="en-US" dirty="0"/>
                  <a:t>Score (80 questions)</a:t>
                </a:r>
              </a:p>
            </c:rich>
          </c:tx>
          <c:layout>
            <c:manualLayout>
              <c:xMode val="edge"/>
              <c:yMode val="edge"/>
              <c:x val="5.0887774823200366E-2"/>
              <c:y val="0.10978044129475142"/>
            </c:manualLayout>
          </c:layout>
          <c:overlay val="0"/>
          <c:spPr>
            <a:noFill/>
            <a:ln>
              <a:noFill/>
            </a:ln>
            <a:effectLst/>
          </c:spPr>
          <c:txPr>
            <a:bodyPr rot="-5400000" spcFirstLastPara="1" vertOverflow="ellipsis" vert="horz" wrap="square" anchor="ctr" anchorCtr="1"/>
            <a:lstStyle/>
            <a:p>
              <a:pPr>
                <a:defRPr sz="1800" b="0" i="0" u="none" strike="noStrike" kern="1200" baseline="0">
                  <a:solidFill>
                    <a:schemeClr val="tx1"/>
                  </a:solidFill>
                  <a:latin typeface="+mn-lt"/>
                  <a:ea typeface="+mn-ea"/>
                  <a:cs typeface="+mn-cs"/>
                </a:defRPr>
              </a:pPr>
              <a:endParaRPr lang="en-US"/>
            </a:p>
          </c:txPr>
        </c:title>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tx1"/>
                </a:solidFill>
                <a:latin typeface="+mn-lt"/>
                <a:ea typeface="+mn-ea"/>
                <a:cs typeface="+mn-cs"/>
              </a:defRPr>
            </a:pPr>
            <a:endParaRPr lang="en-US"/>
          </a:p>
        </c:txPr>
        <c:crossAx val="124729568"/>
        <c:crosses val="autoZero"/>
        <c:crossBetween val="between"/>
        <c:majorUnit val="0.2"/>
      </c:valAx>
      <c:spPr>
        <a:noFill/>
        <a:ln>
          <a:noFill/>
        </a:ln>
        <a:effectLst/>
      </c:spPr>
    </c:plotArea>
    <c:plotVisOnly val="1"/>
    <c:dispBlanksAs val="gap"/>
    <c:showDLblsOverMax val="0"/>
  </c:chart>
  <c:spPr>
    <a:noFill/>
    <a:ln>
      <a:noFill/>
    </a:ln>
    <a:effectLst/>
  </c:spPr>
  <c:txPr>
    <a:bodyPr/>
    <a:lstStyle/>
    <a:p>
      <a:pPr>
        <a:defRPr sz="1800">
          <a:solidFill>
            <a:schemeClr val="tx1"/>
          </a:solidFill>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image" Target="../media/image18.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784D24B-0596-9D46-8A41-9AF50FD33B4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CB184539-FF4C-FF4C-B46C-96FF062A700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FC919F5-9FCE-BC4A-8E91-618F2696239A}" type="datetimeFigureOut">
              <a:rPr lang="en-US" smtClean="0"/>
              <a:t>3/3/22</a:t>
            </a:fld>
            <a:endParaRPr lang="en-US"/>
          </a:p>
        </p:txBody>
      </p:sp>
      <p:sp>
        <p:nvSpPr>
          <p:cNvPr id="4" name="Footer Placeholder 3">
            <a:extLst>
              <a:ext uri="{FF2B5EF4-FFF2-40B4-BE49-F238E27FC236}">
                <a16:creationId xmlns:a16="http://schemas.microsoft.com/office/drawing/2014/main" id="{CC4AE7A5-C5CB-6F4C-BE65-9DB7C8E501D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31DC4E03-503C-7347-9E50-CDAD129BF6E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D85DA18-482C-9A4F-A257-FDBDA77D9CC7}" type="slidenum">
              <a:rPr lang="en-US" smtClean="0"/>
              <a:t>‹#›</a:t>
            </a:fld>
            <a:endParaRPr lang="en-US"/>
          </a:p>
        </p:txBody>
      </p:sp>
    </p:spTree>
    <p:extLst>
      <p:ext uri="{BB962C8B-B14F-4D97-AF65-F5344CB8AC3E}">
        <p14:creationId xmlns:p14="http://schemas.microsoft.com/office/powerpoint/2010/main" val="94522200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148EA5C-CFB2-4D6F-AE82-C894635833D5}" type="datetimeFigureOut">
              <a:rPr lang="en-US" smtClean="0"/>
              <a:t>3/3/22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91937DF-ECAF-4E2F-9BDC-89456EC3A136}" type="slidenum">
              <a:rPr lang="en-US" smtClean="0"/>
              <a:t>‹#›</a:t>
            </a:fld>
            <a:endParaRPr lang="en-US"/>
          </a:p>
        </p:txBody>
      </p:sp>
    </p:spTree>
    <p:extLst>
      <p:ext uri="{BB962C8B-B14F-4D97-AF65-F5344CB8AC3E}">
        <p14:creationId xmlns:p14="http://schemas.microsoft.com/office/powerpoint/2010/main" val="30534219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91937DF-ECAF-4E2F-9BDC-89456EC3A136}" type="slidenum">
              <a:rPr lang="en-US" smtClean="0"/>
              <a:t>1</a:t>
            </a:fld>
            <a:endParaRPr lang="en-US"/>
          </a:p>
        </p:txBody>
      </p:sp>
    </p:spTree>
    <p:extLst>
      <p:ext uri="{BB962C8B-B14F-4D97-AF65-F5344CB8AC3E}">
        <p14:creationId xmlns:p14="http://schemas.microsoft.com/office/powerpoint/2010/main" val="24394334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91937DF-ECAF-4E2F-9BDC-89456EC3A136}" type="slidenum">
              <a:rPr lang="en-US" smtClean="0"/>
              <a:t>11</a:t>
            </a:fld>
            <a:endParaRPr lang="en-US"/>
          </a:p>
        </p:txBody>
      </p:sp>
    </p:spTree>
    <p:extLst>
      <p:ext uri="{BB962C8B-B14F-4D97-AF65-F5344CB8AC3E}">
        <p14:creationId xmlns:p14="http://schemas.microsoft.com/office/powerpoint/2010/main" val="36292457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91937DF-ECAF-4E2F-9BDC-89456EC3A136}" type="slidenum">
              <a:rPr lang="en-US" smtClean="0"/>
              <a:t>12</a:t>
            </a:fld>
            <a:endParaRPr lang="en-US"/>
          </a:p>
        </p:txBody>
      </p:sp>
    </p:spTree>
    <p:extLst>
      <p:ext uri="{BB962C8B-B14F-4D97-AF65-F5344CB8AC3E}">
        <p14:creationId xmlns:p14="http://schemas.microsoft.com/office/powerpoint/2010/main" val="15338134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91937DF-ECAF-4E2F-9BDC-89456EC3A136}" type="slidenum">
              <a:rPr lang="en-US" smtClean="0"/>
              <a:t>13</a:t>
            </a:fld>
            <a:endParaRPr lang="en-US"/>
          </a:p>
        </p:txBody>
      </p:sp>
    </p:spTree>
    <p:extLst>
      <p:ext uri="{BB962C8B-B14F-4D97-AF65-F5344CB8AC3E}">
        <p14:creationId xmlns:p14="http://schemas.microsoft.com/office/powerpoint/2010/main" val="28070525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91937DF-ECAF-4E2F-9BDC-89456EC3A136}" type="slidenum">
              <a:rPr lang="en-US" smtClean="0"/>
              <a:t>15</a:t>
            </a:fld>
            <a:endParaRPr lang="en-US"/>
          </a:p>
        </p:txBody>
      </p:sp>
    </p:spTree>
    <p:extLst>
      <p:ext uri="{BB962C8B-B14F-4D97-AF65-F5344CB8AC3E}">
        <p14:creationId xmlns:p14="http://schemas.microsoft.com/office/powerpoint/2010/main" val="24588894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51ADFE6-CE3B-5B4C-8DE7-979B0E0EFBE7}" type="slidenum">
              <a:rPr lang="en-US" smtClean="0"/>
              <a:t>16</a:t>
            </a:fld>
            <a:endParaRPr lang="en-US"/>
          </a:p>
        </p:txBody>
      </p:sp>
    </p:spTree>
    <p:extLst>
      <p:ext uri="{BB962C8B-B14F-4D97-AF65-F5344CB8AC3E}">
        <p14:creationId xmlns:p14="http://schemas.microsoft.com/office/powerpoint/2010/main" val="8645430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91937DF-ECAF-4E2F-9BDC-89456EC3A136}" type="slidenum">
              <a:rPr lang="en-US" smtClean="0"/>
              <a:t>17</a:t>
            </a:fld>
            <a:endParaRPr lang="en-US"/>
          </a:p>
        </p:txBody>
      </p:sp>
    </p:spTree>
    <p:extLst>
      <p:ext uri="{BB962C8B-B14F-4D97-AF65-F5344CB8AC3E}">
        <p14:creationId xmlns:p14="http://schemas.microsoft.com/office/powerpoint/2010/main" val="10733504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91937DF-ECAF-4E2F-9BDC-89456EC3A136}" type="slidenum">
              <a:rPr lang="en-US" smtClean="0"/>
              <a:t>18</a:t>
            </a:fld>
            <a:endParaRPr lang="en-US"/>
          </a:p>
        </p:txBody>
      </p:sp>
    </p:spTree>
    <p:extLst>
      <p:ext uri="{BB962C8B-B14F-4D97-AF65-F5344CB8AC3E}">
        <p14:creationId xmlns:p14="http://schemas.microsoft.com/office/powerpoint/2010/main" val="13090591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91937DF-ECAF-4E2F-9BDC-89456EC3A136}" type="slidenum">
              <a:rPr lang="en-US" smtClean="0"/>
              <a:t>19</a:t>
            </a:fld>
            <a:endParaRPr lang="en-US"/>
          </a:p>
        </p:txBody>
      </p:sp>
    </p:spTree>
    <p:extLst>
      <p:ext uri="{BB962C8B-B14F-4D97-AF65-F5344CB8AC3E}">
        <p14:creationId xmlns:p14="http://schemas.microsoft.com/office/powerpoint/2010/main" val="34192772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91937DF-ECAF-4E2F-9BDC-89456EC3A136}" type="slidenum">
              <a:rPr lang="en-US" smtClean="0"/>
              <a:t>20</a:t>
            </a:fld>
            <a:endParaRPr lang="en-US"/>
          </a:p>
        </p:txBody>
      </p:sp>
    </p:spTree>
    <p:extLst>
      <p:ext uri="{BB962C8B-B14F-4D97-AF65-F5344CB8AC3E}">
        <p14:creationId xmlns:p14="http://schemas.microsoft.com/office/powerpoint/2010/main" val="22105813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91937DF-ECAF-4E2F-9BDC-89456EC3A136}" type="slidenum">
              <a:rPr lang="en-US" smtClean="0"/>
              <a:t>21</a:t>
            </a:fld>
            <a:endParaRPr lang="en-US"/>
          </a:p>
        </p:txBody>
      </p:sp>
    </p:spTree>
    <p:extLst>
      <p:ext uri="{BB962C8B-B14F-4D97-AF65-F5344CB8AC3E}">
        <p14:creationId xmlns:p14="http://schemas.microsoft.com/office/powerpoint/2010/main" val="18812972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91937DF-ECAF-4E2F-9BDC-89456EC3A136}" type="slidenum">
              <a:rPr lang="en-US" smtClean="0"/>
              <a:t>2</a:t>
            </a:fld>
            <a:endParaRPr lang="en-US"/>
          </a:p>
        </p:txBody>
      </p:sp>
    </p:spTree>
    <p:extLst>
      <p:ext uri="{BB962C8B-B14F-4D97-AF65-F5344CB8AC3E}">
        <p14:creationId xmlns:p14="http://schemas.microsoft.com/office/powerpoint/2010/main" val="161811373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91937DF-ECAF-4E2F-9BDC-89456EC3A136}" type="slidenum">
              <a:rPr lang="en-US" smtClean="0"/>
              <a:t>22</a:t>
            </a:fld>
            <a:endParaRPr lang="en-US"/>
          </a:p>
        </p:txBody>
      </p:sp>
    </p:spTree>
    <p:extLst>
      <p:ext uri="{BB962C8B-B14F-4D97-AF65-F5344CB8AC3E}">
        <p14:creationId xmlns:p14="http://schemas.microsoft.com/office/powerpoint/2010/main" val="42272258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91937DF-ECAF-4E2F-9BDC-89456EC3A136}" type="slidenum">
              <a:rPr lang="en-US" smtClean="0"/>
              <a:t>24</a:t>
            </a:fld>
            <a:endParaRPr lang="en-US"/>
          </a:p>
        </p:txBody>
      </p:sp>
    </p:spTree>
    <p:extLst>
      <p:ext uri="{BB962C8B-B14F-4D97-AF65-F5344CB8AC3E}">
        <p14:creationId xmlns:p14="http://schemas.microsoft.com/office/powerpoint/2010/main" val="2870734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91937DF-ECAF-4E2F-9BDC-89456EC3A136}" type="slidenum">
              <a:rPr lang="en-US" smtClean="0"/>
              <a:t>25</a:t>
            </a:fld>
            <a:endParaRPr lang="en-US"/>
          </a:p>
        </p:txBody>
      </p:sp>
    </p:spTree>
    <p:extLst>
      <p:ext uri="{BB962C8B-B14F-4D97-AF65-F5344CB8AC3E}">
        <p14:creationId xmlns:p14="http://schemas.microsoft.com/office/powerpoint/2010/main" val="335259452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91937DF-ECAF-4E2F-9BDC-89456EC3A136}" type="slidenum">
              <a:rPr lang="en-US" smtClean="0"/>
              <a:t>27</a:t>
            </a:fld>
            <a:endParaRPr lang="en-US"/>
          </a:p>
        </p:txBody>
      </p:sp>
    </p:spTree>
    <p:extLst>
      <p:ext uri="{BB962C8B-B14F-4D97-AF65-F5344CB8AC3E}">
        <p14:creationId xmlns:p14="http://schemas.microsoft.com/office/powerpoint/2010/main" val="190262061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91937DF-ECAF-4E2F-9BDC-89456EC3A136}" type="slidenum">
              <a:rPr lang="en-US" smtClean="0"/>
              <a:t>28</a:t>
            </a:fld>
            <a:endParaRPr lang="en-US"/>
          </a:p>
        </p:txBody>
      </p:sp>
    </p:spTree>
    <p:extLst>
      <p:ext uri="{BB962C8B-B14F-4D97-AF65-F5344CB8AC3E}">
        <p14:creationId xmlns:p14="http://schemas.microsoft.com/office/powerpoint/2010/main" val="257553948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91937DF-ECAF-4E2F-9BDC-89456EC3A136}" type="slidenum">
              <a:rPr lang="en-US" smtClean="0"/>
              <a:t>29</a:t>
            </a:fld>
            <a:endParaRPr lang="en-US"/>
          </a:p>
        </p:txBody>
      </p:sp>
    </p:spTree>
    <p:extLst>
      <p:ext uri="{BB962C8B-B14F-4D97-AF65-F5344CB8AC3E}">
        <p14:creationId xmlns:p14="http://schemas.microsoft.com/office/powerpoint/2010/main" val="296067211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D91937DF-ECAF-4E2F-9BDC-89456EC3A136}" type="slidenum">
              <a:rPr lang="en-US" smtClean="0"/>
              <a:t>30</a:t>
            </a:fld>
            <a:endParaRPr lang="en-US"/>
          </a:p>
        </p:txBody>
      </p:sp>
    </p:spTree>
    <p:extLst>
      <p:ext uri="{BB962C8B-B14F-4D97-AF65-F5344CB8AC3E}">
        <p14:creationId xmlns:p14="http://schemas.microsoft.com/office/powerpoint/2010/main" val="142219804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D91937DF-ECAF-4E2F-9BDC-89456EC3A136}" type="slidenum">
              <a:rPr lang="en-US" smtClean="0"/>
              <a:t>31</a:t>
            </a:fld>
            <a:endParaRPr lang="en-US"/>
          </a:p>
        </p:txBody>
      </p:sp>
    </p:spTree>
    <p:extLst>
      <p:ext uri="{BB962C8B-B14F-4D97-AF65-F5344CB8AC3E}">
        <p14:creationId xmlns:p14="http://schemas.microsoft.com/office/powerpoint/2010/main" val="112346597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D91937DF-ECAF-4E2F-9BDC-89456EC3A136}" type="slidenum">
              <a:rPr lang="en-US" smtClean="0"/>
              <a:t>32</a:t>
            </a:fld>
            <a:endParaRPr lang="en-US"/>
          </a:p>
        </p:txBody>
      </p:sp>
    </p:spTree>
    <p:extLst>
      <p:ext uri="{BB962C8B-B14F-4D97-AF65-F5344CB8AC3E}">
        <p14:creationId xmlns:p14="http://schemas.microsoft.com/office/powerpoint/2010/main" val="60173545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91937DF-ECAF-4E2F-9BDC-89456EC3A136}" type="slidenum">
              <a:rPr lang="en-US" smtClean="0"/>
              <a:t>33</a:t>
            </a:fld>
            <a:endParaRPr lang="en-US"/>
          </a:p>
        </p:txBody>
      </p:sp>
    </p:spTree>
    <p:extLst>
      <p:ext uri="{BB962C8B-B14F-4D97-AF65-F5344CB8AC3E}">
        <p14:creationId xmlns:p14="http://schemas.microsoft.com/office/powerpoint/2010/main" val="17619796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91937DF-ECAF-4E2F-9BDC-89456EC3A136}" type="slidenum">
              <a:rPr lang="en-US" smtClean="0"/>
              <a:t>3</a:t>
            </a:fld>
            <a:endParaRPr lang="en-US"/>
          </a:p>
        </p:txBody>
      </p:sp>
    </p:spTree>
    <p:extLst>
      <p:ext uri="{BB962C8B-B14F-4D97-AF65-F5344CB8AC3E}">
        <p14:creationId xmlns:p14="http://schemas.microsoft.com/office/powerpoint/2010/main" val="161837542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91937DF-ECAF-4E2F-9BDC-89456EC3A136}" type="slidenum">
              <a:rPr lang="en-US" smtClean="0"/>
              <a:t>34</a:t>
            </a:fld>
            <a:endParaRPr lang="en-US"/>
          </a:p>
        </p:txBody>
      </p:sp>
    </p:spTree>
    <p:extLst>
      <p:ext uri="{BB962C8B-B14F-4D97-AF65-F5344CB8AC3E}">
        <p14:creationId xmlns:p14="http://schemas.microsoft.com/office/powerpoint/2010/main" val="323332611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91937DF-ECAF-4E2F-9BDC-89456EC3A136}" type="slidenum">
              <a:rPr lang="en-US" smtClean="0"/>
              <a:t>35</a:t>
            </a:fld>
            <a:endParaRPr lang="en-US"/>
          </a:p>
        </p:txBody>
      </p:sp>
    </p:spTree>
    <p:extLst>
      <p:ext uri="{BB962C8B-B14F-4D97-AF65-F5344CB8AC3E}">
        <p14:creationId xmlns:p14="http://schemas.microsoft.com/office/powerpoint/2010/main" val="199439696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91937DF-ECAF-4E2F-9BDC-89456EC3A136}" type="slidenum">
              <a:rPr lang="en-US" smtClean="0"/>
              <a:t>36</a:t>
            </a:fld>
            <a:endParaRPr lang="en-US"/>
          </a:p>
        </p:txBody>
      </p:sp>
    </p:spTree>
    <p:extLst>
      <p:ext uri="{BB962C8B-B14F-4D97-AF65-F5344CB8AC3E}">
        <p14:creationId xmlns:p14="http://schemas.microsoft.com/office/powerpoint/2010/main" val="375757586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91937DF-ECAF-4E2F-9BDC-89456EC3A136}" type="slidenum">
              <a:rPr lang="en-US" smtClean="0"/>
              <a:t>37</a:t>
            </a:fld>
            <a:endParaRPr lang="en-US"/>
          </a:p>
        </p:txBody>
      </p:sp>
    </p:spTree>
    <p:extLst>
      <p:ext uri="{BB962C8B-B14F-4D97-AF65-F5344CB8AC3E}">
        <p14:creationId xmlns:p14="http://schemas.microsoft.com/office/powerpoint/2010/main" val="315566014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91937DF-ECAF-4E2F-9BDC-89456EC3A136}" type="slidenum">
              <a:rPr lang="en-US" smtClean="0"/>
              <a:t>38</a:t>
            </a:fld>
            <a:endParaRPr lang="en-US"/>
          </a:p>
        </p:txBody>
      </p:sp>
    </p:spTree>
    <p:extLst>
      <p:ext uri="{BB962C8B-B14F-4D97-AF65-F5344CB8AC3E}">
        <p14:creationId xmlns:p14="http://schemas.microsoft.com/office/powerpoint/2010/main" val="134873782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91937DF-ECAF-4E2F-9BDC-89456EC3A136}" type="slidenum">
              <a:rPr lang="en-US" smtClean="0"/>
              <a:t>39</a:t>
            </a:fld>
            <a:endParaRPr lang="en-US"/>
          </a:p>
        </p:txBody>
      </p:sp>
    </p:spTree>
    <p:extLst>
      <p:ext uri="{BB962C8B-B14F-4D97-AF65-F5344CB8AC3E}">
        <p14:creationId xmlns:p14="http://schemas.microsoft.com/office/powerpoint/2010/main" val="411392523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91937DF-ECAF-4E2F-9BDC-89456EC3A136}" type="slidenum">
              <a:rPr lang="en-US" smtClean="0"/>
              <a:t>40</a:t>
            </a:fld>
            <a:endParaRPr lang="en-US"/>
          </a:p>
        </p:txBody>
      </p:sp>
    </p:spTree>
    <p:extLst>
      <p:ext uri="{BB962C8B-B14F-4D97-AF65-F5344CB8AC3E}">
        <p14:creationId xmlns:p14="http://schemas.microsoft.com/office/powerpoint/2010/main" val="406038508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91937DF-ECAF-4E2F-9BDC-89456EC3A136}" type="slidenum">
              <a:rPr lang="en-US" smtClean="0"/>
              <a:t>42</a:t>
            </a:fld>
            <a:endParaRPr lang="en-US"/>
          </a:p>
        </p:txBody>
      </p:sp>
    </p:spTree>
    <p:extLst>
      <p:ext uri="{BB962C8B-B14F-4D97-AF65-F5344CB8AC3E}">
        <p14:creationId xmlns:p14="http://schemas.microsoft.com/office/powerpoint/2010/main" val="11226323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91937DF-ECAF-4E2F-9BDC-89456EC3A136}" type="slidenum">
              <a:rPr lang="en-US" smtClean="0"/>
              <a:t>4</a:t>
            </a:fld>
            <a:endParaRPr lang="en-US"/>
          </a:p>
        </p:txBody>
      </p:sp>
    </p:spTree>
    <p:extLst>
      <p:ext uri="{BB962C8B-B14F-4D97-AF65-F5344CB8AC3E}">
        <p14:creationId xmlns:p14="http://schemas.microsoft.com/office/powerpoint/2010/main" val="11801969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91937DF-ECAF-4E2F-9BDC-89456EC3A136}" type="slidenum">
              <a:rPr lang="en-US" smtClean="0"/>
              <a:t>5</a:t>
            </a:fld>
            <a:endParaRPr lang="en-US"/>
          </a:p>
        </p:txBody>
      </p:sp>
    </p:spTree>
    <p:extLst>
      <p:ext uri="{BB962C8B-B14F-4D97-AF65-F5344CB8AC3E}">
        <p14:creationId xmlns:p14="http://schemas.microsoft.com/office/powerpoint/2010/main" val="24252121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91937DF-ECAF-4E2F-9BDC-89456EC3A136}" type="slidenum">
              <a:rPr lang="en-US" smtClean="0"/>
              <a:t>6</a:t>
            </a:fld>
            <a:endParaRPr lang="en-US"/>
          </a:p>
        </p:txBody>
      </p:sp>
    </p:spTree>
    <p:extLst>
      <p:ext uri="{BB962C8B-B14F-4D97-AF65-F5344CB8AC3E}">
        <p14:creationId xmlns:p14="http://schemas.microsoft.com/office/powerpoint/2010/main" val="35683419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5A35EAC-847C-0B4C-973C-4CF9490B854C}" type="slidenum">
              <a:rPr lang="en-US" smtClean="0"/>
              <a:t>7</a:t>
            </a:fld>
            <a:endParaRPr lang="en-US"/>
          </a:p>
        </p:txBody>
      </p:sp>
    </p:spTree>
    <p:extLst>
      <p:ext uri="{BB962C8B-B14F-4D97-AF65-F5344CB8AC3E}">
        <p14:creationId xmlns:p14="http://schemas.microsoft.com/office/powerpoint/2010/main" val="30078310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91937DF-ECAF-4E2F-9BDC-89456EC3A136}" type="slidenum">
              <a:rPr lang="en-US" smtClean="0"/>
              <a:t>8</a:t>
            </a:fld>
            <a:endParaRPr lang="en-US"/>
          </a:p>
        </p:txBody>
      </p:sp>
    </p:spTree>
    <p:extLst>
      <p:ext uri="{BB962C8B-B14F-4D97-AF65-F5344CB8AC3E}">
        <p14:creationId xmlns:p14="http://schemas.microsoft.com/office/powerpoint/2010/main" val="11362995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91937DF-ECAF-4E2F-9BDC-89456EC3A136}" type="slidenum">
              <a:rPr lang="en-US" smtClean="0"/>
              <a:t>9</a:t>
            </a:fld>
            <a:endParaRPr lang="en-US"/>
          </a:p>
        </p:txBody>
      </p:sp>
    </p:spTree>
    <p:extLst>
      <p:ext uri="{BB962C8B-B14F-4D97-AF65-F5344CB8AC3E}">
        <p14:creationId xmlns:p14="http://schemas.microsoft.com/office/powerpoint/2010/main" val="31275999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28561A-AD7D-4A01-9F5D-06FFAD32F35D}" type="slidenum">
              <a:rPr lang="en-US" smtClean="0"/>
              <a:t>‹#›</a:t>
            </a:fld>
            <a:endParaRPr lang="en-US"/>
          </a:p>
        </p:txBody>
      </p:sp>
    </p:spTree>
    <p:extLst>
      <p:ext uri="{BB962C8B-B14F-4D97-AF65-F5344CB8AC3E}">
        <p14:creationId xmlns:p14="http://schemas.microsoft.com/office/powerpoint/2010/main" val="6829923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28561A-AD7D-4A01-9F5D-06FFAD32F35D}" type="slidenum">
              <a:rPr lang="en-US" smtClean="0"/>
              <a:t>‹#›</a:t>
            </a:fld>
            <a:endParaRPr lang="en-US"/>
          </a:p>
        </p:txBody>
      </p:sp>
    </p:spTree>
    <p:extLst>
      <p:ext uri="{BB962C8B-B14F-4D97-AF65-F5344CB8AC3E}">
        <p14:creationId xmlns:p14="http://schemas.microsoft.com/office/powerpoint/2010/main" val="6660472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28561A-AD7D-4A01-9F5D-06FFAD32F35D}" type="slidenum">
              <a:rPr lang="en-US" smtClean="0"/>
              <a:t>‹#›</a:t>
            </a:fld>
            <a:endParaRPr lang="en-US"/>
          </a:p>
        </p:txBody>
      </p:sp>
    </p:spTree>
    <p:extLst>
      <p:ext uri="{BB962C8B-B14F-4D97-AF65-F5344CB8AC3E}">
        <p14:creationId xmlns:p14="http://schemas.microsoft.com/office/powerpoint/2010/main" val="34286789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42047" y="79646"/>
            <a:ext cx="11736192" cy="678584"/>
          </a:xfrm>
        </p:spPr>
        <p:txBody>
          <a:bodyPr>
            <a:normAutofit/>
          </a:bodyPr>
          <a:lstStyle>
            <a:lvl1pPr>
              <a:defRPr sz="3600">
                <a:solidFill>
                  <a:srgbClr val="A31E35"/>
                </a:solidFill>
              </a:defRPr>
            </a:lvl1pPr>
          </a:lstStyle>
          <a:p>
            <a:r>
              <a:rPr lang="en-US" dirty="0"/>
              <a:t>Title</a:t>
            </a:r>
          </a:p>
        </p:txBody>
      </p:sp>
      <p:sp>
        <p:nvSpPr>
          <p:cNvPr id="3" name="Content Placeholder 2"/>
          <p:cNvSpPr>
            <a:spLocks noGrp="1"/>
          </p:cNvSpPr>
          <p:nvPr>
            <p:ph idx="1"/>
          </p:nvPr>
        </p:nvSpPr>
        <p:spPr>
          <a:xfrm>
            <a:off x="242047" y="1099127"/>
            <a:ext cx="11698670" cy="5077836"/>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11"/>
          </p:nvPr>
        </p:nvSpPr>
        <p:spPr>
          <a:xfrm>
            <a:off x="951140" y="6398056"/>
            <a:ext cx="10057016" cy="369913"/>
          </a:xfrm>
        </p:spPr>
        <p:txBody>
          <a:bodyPr/>
          <a:lstStyle>
            <a:lvl1pPr algn="l">
              <a:defRPr/>
            </a:lvl1pPr>
          </a:lstStyle>
          <a:p>
            <a:endParaRPr lang="en-US" dirty="0"/>
          </a:p>
        </p:txBody>
      </p:sp>
      <p:sp>
        <p:nvSpPr>
          <p:cNvPr id="6" name="Slide Number Placeholder 5"/>
          <p:cNvSpPr>
            <a:spLocks noGrp="1"/>
          </p:cNvSpPr>
          <p:nvPr>
            <p:ph type="sldNum" sz="quarter" idx="12"/>
          </p:nvPr>
        </p:nvSpPr>
        <p:spPr>
          <a:xfrm>
            <a:off x="11127783" y="6398057"/>
            <a:ext cx="944590" cy="369914"/>
          </a:xfrm>
        </p:spPr>
        <p:txBody>
          <a:bodyPr/>
          <a:lstStyle>
            <a:lvl1pPr>
              <a:defRPr/>
            </a:lvl1pPr>
          </a:lstStyle>
          <a:p>
            <a:fld id="{0264EB31-4F97-4EAC-AEBF-3978FBE8642D}" type="slidenum">
              <a:rPr lang="en-US" smtClean="0"/>
              <a:pPr/>
              <a:t>‹#›</a:t>
            </a:fld>
            <a:endParaRPr lang="en-US" dirty="0"/>
          </a:p>
        </p:txBody>
      </p:sp>
      <p:pic>
        <p:nvPicPr>
          <p:cNvPr id="9" name="Picture 2" descr="PowerPoint footer">
            <a:extLst>
              <a:ext uri="{FF2B5EF4-FFF2-40B4-BE49-F238E27FC236}">
                <a16:creationId xmlns:a16="http://schemas.microsoft.com/office/drawing/2014/main" id="{D9CAC59C-F8B0-0E4C-8853-67822872F1A5}"/>
              </a:ext>
            </a:extLst>
          </p:cNvPr>
          <p:cNvPicPr>
            <a:picLocks noChangeAspect="1" noChangeArrowheads="1"/>
          </p:cNvPicPr>
          <p:nvPr userDrawn="1"/>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a:ext>
            </a:extLst>
          </a:blip>
          <a:srcRect r="73543"/>
          <a:stretch/>
        </p:blipFill>
        <p:spPr bwMode="auto">
          <a:xfrm>
            <a:off x="113943" y="6416378"/>
            <a:ext cx="723254" cy="400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41257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28561A-AD7D-4A01-9F5D-06FFAD32F35D}" type="slidenum">
              <a:rPr lang="en-US" smtClean="0"/>
              <a:t>‹#›</a:t>
            </a:fld>
            <a:endParaRPr lang="en-US"/>
          </a:p>
        </p:txBody>
      </p:sp>
    </p:spTree>
    <p:extLst>
      <p:ext uri="{BB962C8B-B14F-4D97-AF65-F5344CB8AC3E}">
        <p14:creationId xmlns:p14="http://schemas.microsoft.com/office/powerpoint/2010/main" val="31425807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182255"/>
            <a:ext cx="5410200" cy="499470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72199" y="1182255"/>
            <a:ext cx="5400965" cy="499470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28561A-AD7D-4A01-9F5D-06FFAD32F35D}" type="slidenum">
              <a:rPr lang="en-US" smtClean="0"/>
              <a:t>‹#›</a:t>
            </a:fld>
            <a:endParaRPr lang="en-US"/>
          </a:p>
        </p:txBody>
      </p:sp>
    </p:spTree>
    <p:extLst>
      <p:ext uri="{BB962C8B-B14F-4D97-AF65-F5344CB8AC3E}">
        <p14:creationId xmlns:p14="http://schemas.microsoft.com/office/powerpoint/2010/main" val="40124946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838200" y="6356350"/>
            <a:ext cx="2743200" cy="365125"/>
          </a:xfrm>
          <a:prstGeom prst="rect">
            <a:avLst/>
          </a:prstGeom>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28561A-AD7D-4A01-9F5D-06FFAD32F35D}" type="slidenum">
              <a:rPr lang="en-US" smtClean="0"/>
              <a:t>‹#›</a:t>
            </a:fld>
            <a:endParaRPr lang="en-US"/>
          </a:p>
        </p:txBody>
      </p:sp>
    </p:spTree>
    <p:extLst>
      <p:ext uri="{BB962C8B-B14F-4D97-AF65-F5344CB8AC3E}">
        <p14:creationId xmlns:p14="http://schemas.microsoft.com/office/powerpoint/2010/main" val="10567386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a:xfrm>
            <a:off x="838200" y="6356350"/>
            <a:ext cx="2743200" cy="365125"/>
          </a:xfrm>
          <a:prstGeom prst="rect">
            <a:avLst/>
          </a:prstGeom>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28561A-AD7D-4A01-9F5D-06FFAD32F35D}" type="slidenum">
              <a:rPr lang="en-US" smtClean="0"/>
              <a:t>‹#›</a:t>
            </a:fld>
            <a:endParaRPr lang="en-US"/>
          </a:p>
        </p:txBody>
      </p:sp>
    </p:spTree>
    <p:extLst>
      <p:ext uri="{BB962C8B-B14F-4D97-AF65-F5344CB8AC3E}">
        <p14:creationId xmlns:p14="http://schemas.microsoft.com/office/powerpoint/2010/main" val="1061273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28561A-AD7D-4A01-9F5D-06FFAD32F35D}" type="slidenum">
              <a:rPr lang="en-US" smtClean="0"/>
              <a:t>‹#›</a:t>
            </a:fld>
            <a:endParaRPr lang="en-US"/>
          </a:p>
        </p:txBody>
      </p:sp>
    </p:spTree>
    <p:extLst>
      <p:ext uri="{BB962C8B-B14F-4D97-AF65-F5344CB8AC3E}">
        <p14:creationId xmlns:p14="http://schemas.microsoft.com/office/powerpoint/2010/main" val="12054673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28561A-AD7D-4A01-9F5D-06FFAD32F35D}" type="slidenum">
              <a:rPr lang="en-US" smtClean="0"/>
              <a:t>‹#›</a:t>
            </a:fld>
            <a:endParaRPr lang="en-US"/>
          </a:p>
        </p:txBody>
      </p:sp>
    </p:spTree>
    <p:extLst>
      <p:ext uri="{BB962C8B-B14F-4D97-AF65-F5344CB8AC3E}">
        <p14:creationId xmlns:p14="http://schemas.microsoft.com/office/powerpoint/2010/main" val="24488348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28561A-AD7D-4A01-9F5D-06FFAD32F35D}" type="slidenum">
              <a:rPr lang="en-US" smtClean="0"/>
              <a:t>‹#›</a:t>
            </a:fld>
            <a:endParaRPr lang="en-US"/>
          </a:p>
        </p:txBody>
      </p:sp>
    </p:spTree>
    <p:extLst>
      <p:ext uri="{BB962C8B-B14F-4D97-AF65-F5344CB8AC3E}">
        <p14:creationId xmlns:p14="http://schemas.microsoft.com/office/powerpoint/2010/main" val="25961494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91235"/>
            <a:ext cx="10963564" cy="678584"/>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09600" y="1099127"/>
            <a:ext cx="10963564" cy="5077836"/>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3"/>
          </p:nvPr>
        </p:nvSpPr>
        <p:spPr>
          <a:xfrm>
            <a:off x="3509818" y="6356350"/>
            <a:ext cx="5172364"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848725"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28561A-AD7D-4A01-9F5D-06FFAD32F35D}" type="slidenum">
              <a:rPr lang="en-US" smtClean="0"/>
              <a:t>‹#›</a:t>
            </a:fld>
            <a:endParaRPr lang="en-US"/>
          </a:p>
        </p:txBody>
      </p:sp>
    </p:spTree>
    <p:extLst>
      <p:ext uri="{BB962C8B-B14F-4D97-AF65-F5344CB8AC3E}">
        <p14:creationId xmlns:p14="http://schemas.microsoft.com/office/powerpoint/2010/main" val="314744880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000" kern="1200">
          <a:solidFill>
            <a:srgbClr val="A31E35"/>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Courier New" panose="02070309020205020404" pitchFamily="49" charset="0"/>
        <a:buChar char="o"/>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3" Type="http://schemas.openxmlformats.org/officeDocument/2006/relationships/image" Target="../media/image21.emf"/><Relationship Id="rId3" Type="http://schemas.openxmlformats.org/officeDocument/2006/relationships/oleObject" Target="../embeddings/oleObject1.bin"/><Relationship Id="rId12" Type="http://schemas.openxmlformats.org/officeDocument/2006/relationships/image" Target="../media/image20.jpeg"/><Relationship Id="rId17" Type="http://schemas.openxmlformats.org/officeDocument/2006/relationships/image" Target="../media/image160.png"/><Relationship Id="rId2" Type="http://schemas.openxmlformats.org/officeDocument/2006/relationships/slideLayout" Target="../slideLayouts/slideLayout2.xml"/><Relationship Id="rId16" Type="http://schemas.openxmlformats.org/officeDocument/2006/relationships/image" Target="../media/image24.emf"/><Relationship Id="rId1" Type="http://schemas.openxmlformats.org/officeDocument/2006/relationships/vmlDrawing" Target="../drawings/vmlDrawing1.vml"/><Relationship Id="rId6" Type="http://schemas.openxmlformats.org/officeDocument/2006/relationships/image" Target="../media/image19.emf"/><Relationship Id="rId11" Type="http://schemas.openxmlformats.org/officeDocument/2006/relationships/image" Target="NULL"/><Relationship Id="rId5" Type="http://schemas.openxmlformats.org/officeDocument/2006/relationships/oleObject" Target="../embeddings/oleObject2.bin"/><Relationship Id="rId15" Type="http://schemas.openxmlformats.org/officeDocument/2006/relationships/image" Target="../media/image23.emf"/><Relationship Id="rId4" Type="http://schemas.openxmlformats.org/officeDocument/2006/relationships/image" Target="../media/image18.emf"/><Relationship Id="rId14" Type="http://schemas.openxmlformats.org/officeDocument/2006/relationships/image" Target="../media/image22.emf"/></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9.emf"/></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1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38.emf"/><Relationship Id="rId3" Type="http://schemas.openxmlformats.org/officeDocument/2006/relationships/image" Target="../media/image33.emf"/><Relationship Id="rId7" Type="http://schemas.openxmlformats.org/officeDocument/2006/relationships/image" Target="../media/image37.emf"/><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36.emf"/><Relationship Id="rId5" Type="http://schemas.openxmlformats.org/officeDocument/2006/relationships/image" Target="../media/image35.png"/><Relationship Id="rId4" Type="http://schemas.openxmlformats.org/officeDocument/2006/relationships/image" Target="../media/image34.png"/></Relationships>
</file>

<file path=ppt/slides/_rels/slide16.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40.emf"/></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tags" Target="../tags/tag3.xml"/><Relationship Id="rId4" Type="http://schemas.openxmlformats.org/officeDocument/2006/relationships/image" Target="../media/image41.emf"/></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tags" Target="../tags/tag4.xml"/><Relationship Id="rId5" Type="http://schemas.openxmlformats.org/officeDocument/2006/relationships/image" Target="../media/image43.png"/><Relationship Id="rId4" Type="http://schemas.openxmlformats.org/officeDocument/2006/relationships/image" Target="../media/image42.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7" Type="http://schemas.openxmlformats.org/officeDocument/2006/relationships/image" Target="../media/image5.png"/><Relationship Id="rId2" Type="http://schemas.openxmlformats.org/officeDocument/2006/relationships/slideLayout" Target="../slideLayouts/slideLayout2.xml"/><Relationship Id="rId1" Type="http://schemas.openxmlformats.org/officeDocument/2006/relationships/tags" Target="../tags/tag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48.emf"/><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47.emf"/><Relationship Id="rId5" Type="http://schemas.openxmlformats.org/officeDocument/2006/relationships/image" Target="../media/image46.emf"/><Relationship Id="rId4" Type="http://schemas.openxmlformats.org/officeDocument/2006/relationships/image" Target="../media/image45.emf"/></Relationships>
</file>

<file path=ppt/slides/_rels/slide21.xml.rels><?xml version="1.0" encoding="UTF-8" standalone="yes"?>
<Relationships xmlns="http://schemas.openxmlformats.org/package/2006/relationships"><Relationship Id="rId3" Type="http://schemas.openxmlformats.org/officeDocument/2006/relationships/hyperlink" Target="https://arxiv.org/abs/2110.09681"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50.emf"/><Relationship Id="rId4" Type="http://schemas.openxmlformats.org/officeDocument/2006/relationships/image" Target="../media/image49.png"/></Relationships>
</file>

<file path=ppt/slides/_rels/slide22.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image" Target="../media/image38.emf"/><Relationship Id="rId3" Type="http://schemas.openxmlformats.org/officeDocument/2006/relationships/image" Target="../media/image33.emf"/><Relationship Id="rId7" Type="http://schemas.openxmlformats.org/officeDocument/2006/relationships/image" Target="../media/image37.emf"/><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36.emf"/><Relationship Id="rId5" Type="http://schemas.openxmlformats.org/officeDocument/2006/relationships/image" Target="../media/image35.png"/><Relationship Id="rId4" Type="http://schemas.openxmlformats.org/officeDocument/2006/relationships/image" Target="../media/image34.png"/></Relationships>
</file>

<file path=ppt/slides/_rels/slide26.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slideLayout" Target="../slideLayouts/slideLayout2.xml"/><Relationship Id="rId1" Type="http://schemas.openxmlformats.org/officeDocument/2006/relationships/tags" Target="../tags/tag5.xml"/><Relationship Id="rId4" Type="http://schemas.openxmlformats.org/officeDocument/2006/relationships/image" Target="../media/image55.emf"/></Relationships>
</file>

<file path=ppt/slides/_rels/slide27.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hyperlink" Target="https://arxiv.org/abs/2110.06389"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hyperlink" Target="https://arxiv.org/abs/2110.06389" TargetMode="External"/><Relationship Id="rId4" Type="http://schemas.openxmlformats.org/officeDocument/2006/relationships/image" Target="../media/image58.png"/></Relationships>
</file>

<file path=ppt/slides/_rels/slide29.xml.rels><?xml version="1.0" encoding="UTF-8" standalone="yes"?>
<Relationships xmlns="http://schemas.openxmlformats.org/package/2006/relationships"><Relationship Id="rId3" Type="http://schemas.openxmlformats.org/officeDocument/2006/relationships/image" Target="../media/image59.emf"/><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xml"/><Relationship Id="rId1" Type="http://schemas.openxmlformats.org/officeDocument/2006/relationships/tags" Target="../tags/tag6.xml"/><Relationship Id="rId5" Type="http://schemas.openxmlformats.org/officeDocument/2006/relationships/image" Target="../media/image61.emf"/><Relationship Id="rId4" Type="http://schemas.openxmlformats.org/officeDocument/2006/relationships/image" Target="../media/image60.emf"/></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xml"/><Relationship Id="rId1" Type="http://schemas.openxmlformats.org/officeDocument/2006/relationships/tags" Target="../tags/tag7.xml"/><Relationship Id="rId4" Type="http://schemas.openxmlformats.org/officeDocument/2006/relationships/image" Target="../media/image62.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xml"/><Relationship Id="rId1" Type="http://schemas.openxmlformats.org/officeDocument/2006/relationships/tags" Target="../tags/tag8.xml"/><Relationship Id="rId5" Type="http://schemas.openxmlformats.org/officeDocument/2006/relationships/chart" Target="../charts/chart1.xml"/><Relationship Id="rId4" Type="http://schemas.openxmlformats.org/officeDocument/2006/relationships/image" Target="../media/image62.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xml"/><Relationship Id="rId1" Type="http://schemas.openxmlformats.org/officeDocument/2006/relationships/tags" Target="../tags/tag9.xml"/></Relationships>
</file>

<file path=ppt/slides/_rels/slide35.xml.rels><?xml version="1.0" encoding="UTF-8" standalone="yes"?>
<Relationships xmlns="http://schemas.openxmlformats.org/package/2006/relationships"><Relationship Id="rId8" Type="http://schemas.openxmlformats.org/officeDocument/2006/relationships/image" Target="../media/image68.emf"/><Relationship Id="rId3" Type="http://schemas.openxmlformats.org/officeDocument/2006/relationships/image" Target="../media/image63.png"/><Relationship Id="rId7" Type="http://schemas.openxmlformats.org/officeDocument/2006/relationships/image" Target="../media/image67.jpe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image" Target="../media/image65.tiff"/><Relationship Id="rId4" Type="http://schemas.openxmlformats.org/officeDocument/2006/relationships/image" Target="../media/image64.png"/></Relationships>
</file>

<file path=ppt/slides/_rels/slide36.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69.png"/><Relationship Id="rId7" Type="http://schemas.openxmlformats.org/officeDocument/2006/relationships/image" Target="../media/image72.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71.png"/><Relationship Id="rId4" Type="http://schemas.openxmlformats.org/officeDocument/2006/relationships/image" Target="../media/image70.png"/><Relationship Id="rId9" Type="http://schemas.openxmlformats.org/officeDocument/2006/relationships/image" Target="../media/image74.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2.xml"/><Relationship Id="rId1" Type="http://schemas.openxmlformats.org/officeDocument/2006/relationships/tags" Target="../tags/tag10.xml"/><Relationship Id="rId4" Type="http://schemas.openxmlformats.org/officeDocument/2006/relationships/image" Target="../media/image75.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69.png"/><Relationship Id="rId7" Type="http://schemas.openxmlformats.org/officeDocument/2006/relationships/image" Target="../media/image77.emf"/><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72.png"/><Relationship Id="rId5" Type="http://schemas.openxmlformats.org/officeDocument/2006/relationships/image" Target="../media/image76.png"/><Relationship Id="rId10" Type="http://schemas.openxmlformats.org/officeDocument/2006/relationships/image" Target="../media/image78.png"/><Relationship Id="rId4" Type="http://schemas.openxmlformats.org/officeDocument/2006/relationships/image" Target="../media/image70.png"/><Relationship Id="rId9" Type="http://schemas.openxmlformats.org/officeDocument/2006/relationships/image" Target="../media/image74.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2.xml"/><Relationship Id="rId5" Type="http://schemas.openxmlformats.org/officeDocument/2006/relationships/image" Target="../media/image8.emf"/><Relationship Id="rId4" Type="http://schemas.openxmlformats.org/officeDocument/2006/relationships/image" Target="../media/image7.emf"/></Relationships>
</file>

<file path=ppt/slides/_rels/slide40.xml.rels><?xml version="1.0" encoding="UTF-8" standalone="yes"?>
<Relationships xmlns="http://schemas.openxmlformats.org/package/2006/relationships"><Relationship Id="rId13" Type="http://schemas.openxmlformats.org/officeDocument/2006/relationships/image" Target="../media/image89.png"/><Relationship Id="rId18" Type="http://schemas.openxmlformats.org/officeDocument/2006/relationships/image" Target="../media/image94.png"/><Relationship Id="rId26" Type="http://schemas.openxmlformats.org/officeDocument/2006/relationships/image" Target="../media/image102.jpeg"/><Relationship Id="rId3" Type="http://schemas.openxmlformats.org/officeDocument/2006/relationships/image" Target="../media/image79.png"/><Relationship Id="rId21" Type="http://schemas.openxmlformats.org/officeDocument/2006/relationships/image" Target="../media/image97.jpeg"/><Relationship Id="rId34" Type="http://schemas.openxmlformats.org/officeDocument/2006/relationships/image" Target="../media/image110.jpeg"/><Relationship Id="rId7" Type="http://schemas.openxmlformats.org/officeDocument/2006/relationships/image" Target="../media/image83.png"/><Relationship Id="rId12" Type="http://schemas.openxmlformats.org/officeDocument/2006/relationships/image" Target="../media/image88.png"/><Relationship Id="rId17" Type="http://schemas.openxmlformats.org/officeDocument/2006/relationships/image" Target="../media/image93.png"/><Relationship Id="rId25" Type="http://schemas.openxmlformats.org/officeDocument/2006/relationships/image" Target="../media/image101.jpeg"/><Relationship Id="rId33" Type="http://schemas.openxmlformats.org/officeDocument/2006/relationships/image" Target="../media/image109.jpeg"/><Relationship Id="rId2" Type="http://schemas.openxmlformats.org/officeDocument/2006/relationships/notesSlide" Target="../notesSlides/notesSlide36.xml"/><Relationship Id="rId16" Type="http://schemas.openxmlformats.org/officeDocument/2006/relationships/image" Target="../media/image92.jpeg"/><Relationship Id="rId20" Type="http://schemas.openxmlformats.org/officeDocument/2006/relationships/image" Target="../media/image96.jpeg"/><Relationship Id="rId29" Type="http://schemas.openxmlformats.org/officeDocument/2006/relationships/image" Target="../media/image105.jpeg"/><Relationship Id="rId1" Type="http://schemas.openxmlformats.org/officeDocument/2006/relationships/slideLayout" Target="../slideLayouts/slideLayout2.xml"/><Relationship Id="rId6" Type="http://schemas.openxmlformats.org/officeDocument/2006/relationships/image" Target="../media/image82.png"/><Relationship Id="rId11" Type="http://schemas.openxmlformats.org/officeDocument/2006/relationships/image" Target="../media/image87.png"/><Relationship Id="rId24" Type="http://schemas.openxmlformats.org/officeDocument/2006/relationships/image" Target="../media/image100.tiff"/><Relationship Id="rId32" Type="http://schemas.openxmlformats.org/officeDocument/2006/relationships/image" Target="../media/image108.jpeg"/><Relationship Id="rId5" Type="http://schemas.openxmlformats.org/officeDocument/2006/relationships/image" Target="../media/image81.png"/><Relationship Id="rId15" Type="http://schemas.openxmlformats.org/officeDocument/2006/relationships/image" Target="../media/image91.png"/><Relationship Id="rId23" Type="http://schemas.openxmlformats.org/officeDocument/2006/relationships/image" Target="../media/image99.jpeg"/><Relationship Id="rId28" Type="http://schemas.openxmlformats.org/officeDocument/2006/relationships/image" Target="../media/image104.jpeg"/><Relationship Id="rId10" Type="http://schemas.openxmlformats.org/officeDocument/2006/relationships/image" Target="../media/image86.png"/><Relationship Id="rId19" Type="http://schemas.openxmlformats.org/officeDocument/2006/relationships/image" Target="../media/image95.jpeg"/><Relationship Id="rId31" Type="http://schemas.openxmlformats.org/officeDocument/2006/relationships/image" Target="../media/image107.jpeg"/><Relationship Id="rId4" Type="http://schemas.openxmlformats.org/officeDocument/2006/relationships/image" Target="../media/image80.png"/><Relationship Id="rId9" Type="http://schemas.openxmlformats.org/officeDocument/2006/relationships/image" Target="../media/image85.png"/><Relationship Id="rId14" Type="http://schemas.openxmlformats.org/officeDocument/2006/relationships/image" Target="../media/image90.png"/><Relationship Id="rId22" Type="http://schemas.openxmlformats.org/officeDocument/2006/relationships/image" Target="../media/image98.jpeg"/><Relationship Id="rId27" Type="http://schemas.openxmlformats.org/officeDocument/2006/relationships/image" Target="../media/image103.jpeg"/><Relationship Id="rId30" Type="http://schemas.openxmlformats.org/officeDocument/2006/relationships/image" Target="../media/image106.jpeg"/><Relationship Id="rId35" Type="http://schemas.openxmlformats.org/officeDocument/2006/relationships/image" Target="../media/image111.jpeg"/><Relationship Id="rId8" Type="http://schemas.openxmlformats.org/officeDocument/2006/relationships/image" Target="../media/image84.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hyperlink" Target="https://doi.org/10.1021/jacs.1c09820" TargetMode="External"/><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113.png"/><Relationship Id="rId4" Type="http://schemas.openxmlformats.org/officeDocument/2006/relationships/image" Target="../media/image112.gif"/></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hyperlink" Target="https://docs.chemaxon.com/display/docs/images/download/thumbnails/1806334/capto-pair6.png" TargetMode="External"/><Relationship Id="rId3" Type="http://schemas.openxmlformats.org/officeDocument/2006/relationships/hyperlink" Target="https://docs.chemaxon.com/display/docs/images/download/attachments/1806333/ecfp_generation.png" TargetMode="External"/><Relationship Id="rId7" Type="http://schemas.openxmlformats.org/officeDocument/2006/relationships/hyperlink" Target="https://docs.chemaxon.com/display/docs/images/download/thumbnails/1806334/amide.png" TargetMode="External"/><Relationship Id="rId12"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1.png"/><Relationship Id="rId11" Type="http://schemas.openxmlformats.org/officeDocument/2006/relationships/hyperlink" Target="https://docs.chemaxon.com/display/docs/images/download/thumbnails/1806334/sp2amine.png" TargetMode="External"/><Relationship Id="rId5" Type="http://schemas.openxmlformats.org/officeDocument/2006/relationships/hyperlink" Target="https://docs.chemaxon.com/display/docs/images/download/attachments/1806333/ecfp_folding.png" TargetMode="External"/><Relationship Id="rId10" Type="http://schemas.openxmlformats.org/officeDocument/2006/relationships/image" Target="../media/image13.png"/><Relationship Id="rId4" Type="http://schemas.openxmlformats.org/officeDocument/2006/relationships/image" Target="../media/image10.png"/><Relationship Id="rId9" Type="http://schemas.openxmlformats.org/officeDocument/2006/relationships/hyperlink" Target="https://docs.chemaxon.com/display/docs/images/download/attachments/1806334/amine.png" TargetMode="External"/><Relationship Id="rId1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9.emf"/></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2">
            <a:extLst>
              <a:ext uri="{FF2B5EF4-FFF2-40B4-BE49-F238E27FC236}">
                <a16:creationId xmlns:a16="http://schemas.microsoft.com/office/drawing/2014/main" id="{01EF40F5-FF3C-9C40-BD78-41C17FF31560}"/>
              </a:ext>
            </a:extLst>
          </p:cNvPr>
          <p:cNvSpPr txBox="1">
            <a:spLocks/>
          </p:cNvSpPr>
          <p:nvPr/>
        </p:nvSpPr>
        <p:spPr>
          <a:xfrm>
            <a:off x="317241" y="4231344"/>
            <a:ext cx="6879625" cy="104902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Courier New" panose="02070309020205020404" pitchFamily="49"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Wingdings" panose="05000000000000000000" pitchFamily="2" charset="2"/>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10000"/>
              </a:lnSpc>
            </a:pPr>
            <a:r>
              <a:rPr lang="en-US" sz="2000" b="1" dirty="0">
                <a:solidFill>
                  <a:srgbClr val="A31D35"/>
                </a:solidFill>
              </a:rPr>
              <a:t>Connor W. Coley</a:t>
            </a:r>
            <a:br>
              <a:rPr lang="en-US" sz="2000" b="1" dirty="0">
                <a:solidFill>
                  <a:srgbClr val="A31D35"/>
                </a:solidFill>
              </a:rPr>
            </a:br>
            <a:r>
              <a:rPr lang="en-US" sz="2000" dirty="0">
                <a:solidFill>
                  <a:srgbClr val="A31D35"/>
                </a:solidFill>
              </a:rPr>
              <a:t>Assistant Professor</a:t>
            </a:r>
            <a:br>
              <a:rPr lang="en-US" sz="2000" b="1" dirty="0">
                <a:solidFill>
                  <a:srgbClr val="A31D35"/>
                </a:solidFill>
              </a:rPr>
            </a:br>
            <a:r>
              <a:rPr lang="en-US" sz="2000" dirty="0">
                <a:solidFill>
                  <a:srgbClr val="A31D35"/>
                </a:solidFill>
              </a:rPr>
              <a:t>MIT Chemical Engineering</a:t>
            </a:r>
            <a:br>
              <a:rPr lang="en-US" sz="2000" dirty="0">
                <a:solidFill>
                  <a:srgbClr val="A31D35"/>
                </a:solidFill>
              </a:rPr>
            </a:br>
            <a:r>
              <a:rPr lang="en-US" sz="2000" dirty="0">
                <a:solidFill>
                  <a:srgbClr val="A31D35"/>
                </a:solidFill>
              </a:rPr>
              <a:t>MIT Electrical Engineering and Computer Science </a:t>
            </a:r>
          </a:p>
        </p:txBody>
      </p:sp>
      <p:sp>
        <p:nvSpPr>
          <p:cNvPr id="10" name="Subtitle 2">
            <a:extLst>
              <a:ext uri="{FF2B5EF4-FFF2-40B4-BE49-F238E27FC236}">
                <a16:creationId xmlns:a16="http://schemas.microsoft.com/office/drawing/2014/main" id="{7CB40349-95B4-CD41-A31D-DAFE1B973D01}"/>
              </a:ext>
            </a:extLst>
          </p:cNvPr>
          <p:cNvSpPr txBox="1">
            <a:spLocks/>
          </p:cNvSpPr>
          <p:nvPr/>
        </p:nvSpPr>
        <p:spPr>
          <a:xfrm>
            <a:off x="3435927" y="4561489"/>
            <a:ext cx="8438832" cy="1049019"/>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Courier New" panose="02070309020205020404" pitchFamily="49"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Wingdings" panose="05000000000000000000" pitchFamily="2" charset="2"/>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lnSpc>
                <a:spcPct val="110000"/>
              </a:lnSpc>
              <a:spcBef>
                <a:spcPts val="0"/>
              </a:spcBef>
            </a:pPr>
            <a:endParaRPr lang="en-US" sz="2000" dirty="0">
              <a:solidFill>
                <a:srgbClr val="A31D35"/>
              </a:solidFill>
            </a:endParaRPr>
          </a:p>
          <a:p>
            <a:pPr algn="r">
              <a:lnSpc>
                <a:spcPct val="110000"/>
              </a:lnSpc>
              <a:spcBef>
                <a:spcPts val="0"/>
              </a:spcBef>
            </a:pPr>
            <a:r>
              <a:rPr lang="en-US" sz="2000" dirty="0">
                <a:solidFill>
                  <a:srgbClr val="A31D35"/>
                </a:solidFill>
              </a:rPr>
              <a:t>ML for Therapeutic Design</a:t>
            </a:r>
          </a:p>
          <a:p>
            <a:pPr algn="r">
              <a:lnSpc>
                <a:spcPct val="110000"/>
              </a:lnSpc>
              <a:spcBef>
                <a:spcPts val="0"/>
              </a:spcBef>
            </a:pPr>
            <a:r>
              <a:rPr lang="en-US" sz="2000" dirty="0">
                <a:solidFill>
                  <a:srgbClr val="A31D35"/>
                </a:solidFill>
              </a:rPr>
              <a:t>March 3, 2022</a:t>
            </a:r>
          </a:p>
          <a:p>
            <a:pPr algn="r">
              <a:lnSpc>
                <a:spcPct val="110000"/>
              </a:lnSpc>
              <a:spcBef>
                <a:spcPts val="0"/>
              </a:spcBef>
            </a:pPr>
            <a:endParaRPr lang="en-US" sz="2000" dirty="0">
              <a:solidFill>
                <a:srgbClr val="A31D35"/>
              </a:solidFill>
            </a:endParaRPr>
          </a:p>
        </p:txBody>
      </p:sp>
      <p:sp>
        <p:nvSpPr>
          <p:cNvPr id="8" name="Title 4">
            <a:extLst>
              <a:ext uri="{FF2B5EF4-FFF2-40B4-BE49-F238E27FC236}">
                <a16:creationId xmlns:a16="http://schemas.microsoft.com/office/drawing/2014/main" id="{E910F729-6B53-4D4B-8BAE-A5FC8DFC6E1B}"/>
              </a:ext>
            </a:extLst>
          </p:cNvPr>
          <p:cNvSpPr txBox="1">
            <a:spLocks/>
          </p:cNvSpPr>
          <p:nvPr/>
        </p:nvSpPr>
        <p:spPr>
          <a:xfrm>
            <a:off x="317241" y="458809"/>
            <a:ext cx="11557518" cy="3225702"/>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rgbClr val="A31E35"/>
                </a:solidFill>
                <a:latin typeface="+mj-lt"/>
                <a:ea typeface="+mj-ea"/>
                <a:cs typeface="+mj-cs"/>
              </a:defRPr>
            </a:lvl1pPr>
          </a:lstStyle>
          <a:p>
            <a:pPr algn="l"/>
            <a:r>
              <a:rPr lang="en-US" sz="4800" dirty="0"/>
              <a:t>Data-driven chemistry, </a:t>
            </a:r>
            <a:br>
              <a:rPr lang="en-US" sz="4800" dirty="0"/>
            </a:br>
            <a:r>
              <a:rPr lang="en-US" sz="4800" dirty="0"/>
              <a:t>small molecule synthesis, and design</a:t>
            </a:r>
          </a:p>
        </p:txBody>
      </p:sp>
    </p:spTree>
    <p:extLst>
      <p:ext uri="{BB962C8B-B14F-4D97-AF65-F5344CB8AC3E}">
        <p14:creationId xmlns:p14="http://schemas.microsoft.com/office/powerpoint/2010/main" val="147446354"/>
      </p:ext>
    </p:extLst>
  </p:cSld>
  <p:clrMapOvr>
    <a:masterClrMapping/>
  </p:clrMapOvr>
  <mc:AlternateContent xmlns:mc="http://schemas.openxmlformats.org/markup-compatibility/2006" xmlns:p14="http://schemas.microsoft.com/office/powerpoint/2010/main">
    <mc:Choice Requires="p14">
      <p:transition spd="slow" p14:dur="2000" advTm="51197"/>
    </mc:Choice>
    <mc:Fallback xmlns="">
      <p:transition spd="slow" advTm="51197"/>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940A6C-642D-CE46-A0C1-66469496DF0A}"/>
              </a:ext>
            </a:extLst>
          </p:cNvPr>
          <p:cNvSpPr>
            <a:spLocks noGrp="1"/>
          </p:cNvSpPr>
          <p:nvPr>
            <p:ph type="title"/>
          </p:nvPr>
        </p:nvSpPr>
        <p:spPr/>
        <p:txBody>
          <a:bodyPr/>
          <a:lstStyle/>
          <a:p>
            <a:r>
              <a:rPr lang="en-US" dirty="0"/>
              <a:t>Message passing neural networks (MPNNs)</a:t>
            </a:r>
          </a:p>
        </p:txBody>
      </p:sp>
      <p:sp>
        <p:nvSpPr>
          <p:cNvPr id="4" name="Footer Placeholder 3">
            <a:extLst>
              <a:ext uri="{FF2B5EF4-FFF2-40B4-BE49-F238E27FC236}">
                <a16:creationId xmlns:a16="http://schemas.microsoft.com/office/drawing/2014/main" id="{E9C80E11-C8F0-7F4E-9A8D-817EFA3250F9}"/>
              </a:ext>
            </a:extLst>
          </p:cNvPr>
          <p:cNvSpPr>
            <a:spLocks noGrp="1"/>
          </p:cNvSpPr>
          <p:nvPr>
            <p:ph type="ftr" sz="quarter" idx="11"/>
          </p:nvPr>
        </p:nvSpPr>
        <p:spPr/>
        <p:txBody>
          <a:bodyPr/>
          <a:lstStyle/>
          <a:p>
            <a:r>
              <a:rPr lang="en-US" dirty="0"/>
              <a:t>Coley et al. </a:t>
            </a:r>
            <a:r>
              <a:rPr lang="en-US" i="1" dirty="0"/>
              <a:t>JCIM </a:t>
            </a:r>
            <a:r>
              <a:rPr lang="en-US" b="1" dirty="0"/>
              <a:t>2017</a:t>
            </a:r>
            <a:r>
              <a:rPr lang="en-US" dirty="0"/>
              <a:t>, 57; Yang et al., </a:t>
            </a:r>
            <a:r>
              <a:rPr lang="en-US" i="1" dirty="0"/>
              <a:t>JCIM</a:t>
            </a:r>
            <a:r>
              <a:rPr lang="en-US" dirty="0"/>
              <a:t> </a:t>
            </a:r>
            <a:r>
              <a:rPr lang="en-US" b="1" dirty="0"/>
              <a:t>2019</a:t>
            </a:r>
            <a:r>
              <a:rPr lang="en-US" dirty="0"/>
              <a:t>, 59; earlier work by </a:t>
            </a:r>
            <a:r>
              <a:rPr lang="en-US" dirty="0" err="1"/>
              <a:t>Kearnes</a:t>
            </a:r>
            <a:r>
              <a:rPr lang="en-US" dirty="0"/>
              <a:t>, </a:t>
            </a:r>
            <a:r>
              <a:rPr lang="en-US" dirty="0" err="1"/>
              <a:t>Kipf</a:t>
            </a:r>
            <a:r>
              <a:rPr lang="en-US" dirty="0"/>
              <a:t>, </a:t>
            </a:r>
            <a:r>
              <a:rPr lang="en-US" dirty="0" err="1"/>
              <a:t>Duvenaud</a:t>
            </a:r>
            <a:endParaRPr lang="en-US" dirty="0"/>
          </a:p>
        </p:txBody>
      </p:sp>
      <p:sp>
        <p:nvSpPr>
          <p:cNvPr id="5" name="Slide Number Placeholder 4">
            <a:extLst>
              <a:ext uri="{FF2B5EF4-FFF2-40B4-BE49-F238E27FC236}">
                <a16:creationId xmlns:a16="http://schemas.microsoft.com/office/drawing/2014/main" id="{B2D2330E-C9D5-3143-802D-6991EECA802B}"/>
              </a:ext>
            </a:extLst>
          </p:cNvPr>
          <p:cNvSpPr>
            <a:spLocks noGrp="1"/>
          </p:cNvSpPr>
          <p:nvPr>
            <p:ph type="sldNum" sz="quarter" idx="12"/>
          </p:nvPr>
        </p:nvSpPr>
        <p:spPr/>
        <p:txBody>
          <a:bodyPr/>
          <a:lstStyle/>
          <a:p>
            <a:fld id="{0264EB31-4F97-4EAC-AEBF-3978FBE8642D}" type="slidenum">
              <a:rPr lang="en-US" smtClean="0"/>
              <a:pPr/>
              <a:t>10</a:t>
            </a:fld>
            <a:endParaRPr lang="en-US" dirty="0"/>
          </a:p>
        </p:txBody>
      </p:sp>
      <p:sp>
        <p:nvSpPr>
          <p:cNvPr id="89" name="Rounded Rectangle 88">
            <a:extLst>
              <a:ext uri="{FF2B5EF4-FFF2-40B4-BE49-F238E27FC236}">
                <a16:creationId xmlns:a16="http://schemas.microsoft.com/office/drawing/2014/main" id="{E9FE81E8-17F4-9D49-9D5D-729DD724D92F}"/>
              </a:ext>
            </a:extLst>
          </p:cNvPr>
          <p:cNvSpPr/>
          <p:nvPr/>
        </p:nvSpPr>
        <p:spPr>
          <a:xfrm>
            <a:off x="3395689" y="836708"/>
            <a:ext cx="2452936" cy="2607164"/>
          </a:xfrm>
          <a:prstGeom prst="roundRect">
            <a:avLst>
              <a:gd name="adj" fmla="val 5849"/>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graphicFrame>
        <p:nvGraphicFramePr>
          <p:cNvPr id="90" name="Object 89">
            <a:extLst>
              <a:ext uri="{FF2B5EF4-FFF2-40B4-BE49-F238E27FC236}">
                <a16:creationId xmlns:a16="http://schemas.microsoft.com/office/drawing/2014/main" id="{CD76D497-833B-0E45-ADC8-F4C6835597B8}"/>
              </a:ext>
            </a:extLst>
          </p:cNvPr>
          <p:cNvGraphicFramePr>
            <a:graphicFrameLocks noChangeAspect="1"/>
          </p:cNvGraphicFramePr>
          <p:nvPr/>
        </p:nvGraphicFramePr>
        <p:xfrm>
          <a:off x="1091098" y="1786675"/>
          <a:ext cx="1677517" cy="1381835"/>
        </p:xfrm>
        <a:graphic>
          <a:graphicData uri="http://schemas.openxmlformats.org/presentationml/2006/ole">
            <mc:AlternateContent xmlns:mc="http://schemas.openxmlformats.org/markup-compatibility/2006">
              <mc:Choice xmlns:v="urn:schemas-microsoft-com:vml" Requires="v">
                <p:oleObj spid="_x0000_s7427" name="CS ChemDraw Drawing" r:id="rId3" imgW="1322571" imgH="1089180" progId="ChemDraw.Document.6.0">
                  <p:embed/>
                </p:oleObj>
              </mc:Choice>
              <mc:Fallback>
                <p:oleObj name="CS ChemDraw Drawing" r:id="rId3" imgW="1322571" imgH="1089180" progId="ChemDraw.Document.6.0">
                  <p:embed/>
                  <p:pic>
                    <p:nvPicPr>
                      <p:cNvPr id="90" name="Object 89">
                        <a:extLst>
                          <a:ext uri="{FF2B5EF4-FFF2-40B4-BE49-F238E27FC236}">
                            <a16:creationId xmlns:a16="http://schemas.microsoft.com/office/drawing/2014/main" id="{CD76D497-833B-0E45-ADC8-F4C6835597B8}"/>
                          </a:ext>
                        </a:extLst>
                      </p:cNvPr>
                      <p:cNvPicPr/>
                      <p:nvPr/>
                    </p:nvPicPr>
                    <p:blipFill>
                      <a:blip r:embed="rId4"/>
                      <a:stretch>
                        <a:fillRect/>
                      </a:stretch>
                    </p:blipFill>
                    <p:spPr>
                      <a:xfrm>
                        <a:off x="1091098" y="1786675"/>
                        <a:ext cx="1677517" cy="1381835"/>
                      </a:xfrm>
                      <a:prstGeom prst="rect">
                        <a:avLst/>
                      </a:prstGeom>
                    </p:spPr>
                  </p:pic>
                </p:oleObj>
              </mc:Fallback>
            </mc:AlternateContent>
          </a:graphicData>
        </a:graphic>
      </p:graphicFrame>
      <p:sp>
        <p:nvSpPr>
          <p:cNvPr id="91" name="TextBox 90">
            <a:extLst>
              <a:ext uri="{FF2B5EF4-FFF2-40B4-BE49-F238E27FC236}">
                <a16:creationId xmlns:a16="http://schemas.microsoft.com/office/drawing/2014/main" id="{AABB9844-0C82-F744-A1BA-4078F7EC70B3}"/>
              </a:ext>
            </a:extLst>
          </p:cNvPr>
          <p:cNvSpPr txBox="1"/>
          <p:nvPr/>
        </p:nvSpPr>
        <p:spPr>
          <a:xfrm>
            <a:off x="7071209" y="1792080"/>
            <a:ext cx="1491939" cy="374461"/>
          </a:xfrm>
          <a:prstGeom prst="rect">
            <a:avLst/>
          </a:prstGeom>
          <a:noFill/>
        </p:spPr>
        <p:txBody>
          <a:bodyPr wrap="square" rtlCol="0">
            <a:spAutoFit/>
          </a:bodyPr>
          <a:lstStyle/>
          <a:p>
            <a:pPr algn="ctr"/>
            <a:r>
              <a:rPr lang="en-US" dirty="0">
                <a:latin typeface="Arial" panose="020B0604020202020204" pitchFamily="34" charset="0"/>
                <a:cs typeface="Arial" panose="020B0604020202020204" pitchFamily="34" charset="0"/>
              </a:rPr>
              <a:t>Fingerprint</a:t>
            </a:r>
          </a:p>
        </p:txBody>
      </p:sp>
      <p:grpSp>
        <p:nvGrpSpPr>
          <p:cNvPr id="92" name="Group 91">
            <a:extLst>
              <a:ext uri="{FF2B5EF4-FFF2-40B4-BE49-F238E27FC236}">
                <a16:creationId xmlns:a16="http://schemas.microsoft.com/office/drawing/2014/main" id="{F59B3963-CFB7-3A43-BCD3-FD24526FC43D}"/>
              </a:ext>
            </a:extLst>
          </p:cNvPr>
          <p:cNvGrpSpPr/>
          <p:nvPr/>
        </p:nvGrpSpPr>
        <p:grpSpPr>
          <a:xfrm>
            <a:off x="3409137" y="1021640"/>
            <a:ext cx="2362782" cy="2255334"/>
            <a:chOff x="2907299" y="3848375"/>
            <a:chExt cx="2044768" cy="1951781"/>
          </a:xfrm>
        </p:grpSpPr>
        <p:graphicFrame>
          <p:nvGraphicFramePr>
            <p:cNvPr id="93" name="Object 92">
              <a:extLst>
                <a:ext uri="{FF2B5EF4-FFF2-40B4-BE49-F238E27FC236}">
                  <a16:creationId xmlns:a16="http://schemas.microsoft.com/office/drawing/2014/main" id="{5205FD0B-F8A1-6545-8D97-AC2077B2A534}"/>
                </a:ext>
              </a:extLst>
            </p:cNvPr>
            <p:cNvGraphicFramePr>
              <a:graphicFrameLocks noChangeAspect="1"/>
            </p:cNvGraphicFramePr>
            <p:nvPr/>
          </p:nvGraphicFramePr>
          <p:xfrm>
            <a:off x="3178730" y="4453956"/>
            <a:ext cx="1525588" cy="1346200"/>
          </p:xfrm>
          <a:graphic>
            <a:graphicData uri="http://schemas.openxmlformats.org/presentationml/2006/ole">
              <mc:AlternateContent xmlns:mc="http://schemas.openxmlformats.org/markup-compatibility/2006">
                <mc:Choice xmlns:v="urn:schemas-microsoft-com:vml" Requires="v">
                  <p:oleObj spid="_x0000_s7428" name="CS ChemDraw Drawing" r:id="rId5" imgW="1390915" imgH="1224990" progId="ChemDraw.Document.6.0">
                    <p:embed/>
                  </p:oleObj>
                </mc:Choice>
                <mc:Fallback>
                  <p:oleObj name="CS ChemDraw Drawing" r:id="rId5" imgW="1390915" imgH="1224990" progId="ChemDraw.Document.6.0">
                    <p:embed/>
                    <p:pic>
                      <p:nvPicPr>
                        <p:cNvPr id="93" name="Object 92">
                          <a:extLst>
                            <a:ext uri="{FF2B5EF4-FFF2-40B4-BE49-F238E27FC236}">
                              <a16:creationId xmlns:a16="http://schemas.microsoft.com/office/drawing/2014/main" id="{5205FD0B-F8A1-6545-8D97-AC2077B2A534}"/>
                            </a:ext>
                          </a:extLst>
                        </p:cNvPr>
                        <p:cNvPicPr/>
                        <p:nvPr/>
                      </p:nvPicPr>
                      <p:blipFill>
                        <a:blip r:embed="rId6"/>
                        <a:stretch>
                          <a:fillRect/>
                        </a:stretch>
                      </p:blipFill>
                      <p:spPr>
                        <a:xfrm>
                          <a:off x="3178730" y="4453956"/>
                          <a:ext cx="1525588" cy="1346200"/>
                        </a:xfrm>
                        <a:prstGeom prst="rect">
                          <a:avLst/>
                        </a:prstGeom>
                      </p:spPr>
                    </p:pic>
                  </p:oleObj>
                </mc:Fallback>
              </mc:AlternateContent>
            </a:graphicData>
          </a:graphic>
        </p:graphicFrame>
        <p:sp>
          <p:nvSpPr>
            <p:cNvPr id="94" name="TextBox 93">
              <a:extLst>
                <a:ext uri="{FF2B5EF4-FFF2-40B4-BE49-F238E27FC236}">
                  <a16:creationId xmlns:a16="http://schemas.microsoft.com/office/drawing/2014/main" id="{1589B090-E9DD-E74F-89F3-844DAFA934A0}"/>
                </a:ext>
              </a:extLst>
            </p:cNvPr>
            <p:cNvSpPr txBox="1"/>
            <p:nvPr/>
          </p:nvSpPr>
          <p:spPr>
            <a:xfrm>
              <a:off x="2907299" y="3848375"/>
              <a:ext cx="2044768" cy="573337"/>
            </a:xfrm>
            <a:prstGeom prst="rect">
              <a:avLst/>
            </a:prstGeom>
            <a:noFill/>
          </p:spPr>
          <p:txBody>
            <a:bodyPr wrap="square" rtlCol="0">
              <a:spAutoFit/>
            </a:bodyPr>
            <a:lstStyle/>
            <a:p>
              <a:pPr algn="ctr"/>
              <a:r>
                <a:rPr lang="en-US" dirty="0">
                  <a:latin typeface="Arial" panose="020B0604020202020204" pitchFamily="34" charset="0"/>
                  <a:cs typeface="Arial" panose="020B0604020202020204" pitchFamily="34" charset="0"/>
                </a:rPr>
                <a:t>Exchange neighbor information</a:t>
              </a:r>
            </a:p>
          </p:txBody>
        </p:sp>
      </p:grpSp>
      <p:sp>
        <p:nvSpPr>
          <p:cNvPr id="95" name="TextBox 94">
            <a:extLst>
              <a:ext uri="{FF2B5EF4-FFF2-40B4-BE49-F238E27FC236}">
                <a16:creationId xmlns:a16="http://schemas.microsoft.com/office/drawing/2014/main" id="{98B18C02-692C-8C4E-9460-81BABA3E4F4B}"/>
              </a:ext>
            </a:extLst>
          </p:cNvPr>
          <p:cNvSpPr txBox="1"/>
          <p:nvPr/>
        </p:nvSpPr>
        <p:spPr>
          <a:xfrm>
            <a:off x="9376463" y="1233398"/>
            <a:ext cx="2142584" cy="1761282"/>
          </a:xfrm>
          <a:prstGeom prst="rect">
            <a:avLst/>
          </a:prstGeom>
          <a:noFill/>
        </p:spPr>
        <p:txBody>
          <a:bodyPr wrap="square" rtlCol="0">
            <a:spAutoFit/>
          </a:bodyPr>
          <a:lstStyle/>
          <a:p>
            <a:pPr>
              <a:lnSpc>
                <a:spcPct val="150000"/>
              </a:lnSpc>
            </a:pPr>
            <a:r>
              <a:rPr lang="en-US" dirty="0">
                <a:latin typeface="Arial" panose="020B0604020202020204" pitchFamily="34" charset="0"/>
                <a:cs typeface="Arial" panose="020B0604020202020204" pitchFamily="34" charset="0"/>
              </a:rPr>
              <a:t>Aqueous solubility</a:t>
            </a:r>
          </a:p>
          <a:p>
            <a:pPr>
              <a:lnSpc>
                <a:spcPct val="150000"/>
              </a:lnSpc>
            </a:pPr>
            <a:r>
              <a:rPr lang="en-US" dirty="0">
                <a:latin typeface="Arial" panose="020B0604020202020204" pitchFamily="34" charset="0"/>
                <a:cs typeface="Arial" panose="020B0604020202020204" pitchFamily="34" charset="0"/>
              </a:rPr>
              <a:t>Toxicity</a:t>
            </a:r>
          </a:p>
          <a:p>
            <a:pPr>
              <a:lnSpc>
                <a:spcPct val="150000"/>
              </a:lnSpc>
            </a:pPr>
            <a:r>
              <a:rPr lang="en-US" dirty="0">
                <a:latin typeface="Arial" panose="020B0604020202020204" pitchFamily="34" charset="0"/>
                <a:cs typeface="Arial" panose="020B0604020202020204" pitchFamily="34" charset="0"/>
              </a:rPr>
              <a:t>Lipophilicity</a:t>
            </a:r>
          </a:p>
          <a:p>
            <a:pPr>
              <a:lnSpc>
                <a:spcPct val="150000"/>
              </a:lnSpc>
            </a:pPr>
            <a:r>
              <a:rPr lang="en-US" dirty="0">
                <a:latin typeface="Arial" panose="020B0604020202020204" pitchFamily="34" charset="0"/>
                <a:cs typeface="Arial" panose="020B0604020202020204" pitchFamily="34" charset="0"/>
              </a:rPr>
              <a:t>Melting point</a:t>
            </a:r>
          </a:p>
        </p:txBody>
      </p:sp>
      <p:cxnSp>
        <p:nvCxnSpPr>
          <p:cNvPr id="96" name="Straight Arrow Connector 95">
            <a:extLst>
              <a:ext uri="{FF2B5EF4-FFF2-40B4-BE49-F238E27FC236}">
                <a16:creationId xmlns:a16="http://schemas.microsoft.com/office/drawing/2014/main" id="{33392373-2694-5246-B0D1-C5E13BB6B9B8}"/>
              </a:ext>
            </a:extLst>
          </p:cNvPr>
          <p:cNvCxnSpPr/>
          <p:nvPr/>
        </p:nvCxnSpPr>
        <p:spPr>
          <a:xfrm flipV="1">
            <a:off x="8629185" y="1944600"/>
            <a:ext cx="691793" cy="161952"/>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97" name="Straight Arrow Connector 96">
            <a:extLst>
              <a:ext uri="{FF2B5EF4-FFF2-40B4-BE49-F238E27FC236}">
                <a16:creationId xmlns:a16="http://schemas.microsoft.com/office/drawing/2014/main" id="{88E933B2-F888-FA46-9CF7-42A1BBE6EBBC}"/>
              </a:ext>
            </a:extLst>
          </p:cNvPr>
          <p:cNvCxnSpPr/>
          <p:nvPr/>
        </p:nvCxnSpPr>
        <p:spPr>
          <a:xfrm flipV="1">
            <a:off x="8643089" y="1558781"/>
            <a:ext cx="691192" cy="385819"/>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grpSp>
        <p:nvGrpSpPr>
          <p:cNvPr id="98" name="Group 97">
            <a:extLst>
              <a:ext uri="{FF2B5EF4-FFF2-40B4-BE49-F238E27FC236}">
                <a16:creationId xmlns:a16="http://schemas.microsoft.com/office/drawing/2014/main" id="{AC7EA0D2-4B7E-5F40-8708-C1ED88962A80}"/>
              </a:ext>
            </a:extLst>
          </p:cNvPr>
          <p:cNvGrpSpPr/>
          <p:nvPr/>
        </p:nvGrpSpPr>
        <p:grpSpPr>
          <a:xfrm rot="16200000">
            <a:off x="7627899" y="1625784"/>
            <a:ext cx="331651" cy="1360665"/>
            <a:chOff x="8390775" y="4634974"/>
            <a:chExt cx="410967" cy="1686078"/>
          </a:xfrm>
        </p:grpSpPr>
        <p:sp>
          <p:nvSpPr>
            <p:cNvPr id="99" name="Rectangle 98">
              <a:extLst>
                <a:ext uri="{FF2B5EF4-FFF2-40B4-BE49-F238E27FC236}">
                  <a16:creationId xmlns:a16="http://schemas.microsoft.com/office/drawing/2014/main" id="{39D5AAB9-9DC0-0D41-BBFE-07EA032A06FA}"/>
                </a:ext>
              </a:extLst>
            </p:cNvPr>
            <p:cNvSpPr/>
            <p:nvPr/>
          </p:nvSpPr>
          <p:spPr>
            <a:xfrm>
              <a:off x="8476952" y="4634974"/>
              <a:ext cx="226032" cy="226032"/>
            </a:xfrm>
            <a:prstGeom prst="rect">
              <a:avLst/>
            </a:prstGeom>
            <a:solidFill>
              <a:schemeClr val="bg1">
                <a:lumMod val="75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0" name="Rectangle 99">
              <a:extLst>
                <a:ext uri="{FF2B5EF4-FFF2-40B4-BE49-F238E27FC236}">
                  <a16:creationId xmlns:a16="http://schemas.microsoft.com/office/drawing/2014/main" id="{D8632AE3-73FC-7841-98C8-F6B094F28CAD}"/>
                </a:ext>
              </a:extLst>
            </p:cNvPr>
            <p:cNvSpPr/>
            <p:nvPr/>
          </p:nvSpPr>
          <p:spPr>
            <a:xfrm>
              <a:off x="8476952" y="4861006"/>
              <a:ext cx="226032" cy="226032"/>
            </a:xfrm>
            <a:prstGeom prst="rect">
              <a:avLst/>
            </a:prstGeom>
            <a:solidFill>
              <a:schemeClr val="bg2"/>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1" name="Rectangle 100">
              <a:extLst>
                <a:ext uri="{FF2B5EF4-FFF2-40B4-BE49-F238E27FC236}">
                  <a16:creationId xmlns:a16="http://schemas.microsoft.com/office/drawing/2014/main" id="{D034A844-6875-CA40-AA51-B8C324AC5FAE}"/>
                </a:ext>
              </a:extLst>
            </p:cNvPr>
            <p:cNvSpPr/>
            <p:nvPr/>
          </p:nvSpPr>
          <p:spPr>
            <a:xfrm>
              <a:off x="8476952" y="5087038"/>
              <a:ext cx="226032" cy="226032"/>
            </a:xfrm>
            <a:prstGeom prst="rect">
              <a:avLst/>
            </a:prstGeom>
            <a:solidFill>
              <a:schemeClr val="bg2">
                <a:lumMod val="5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2" name="Rectangle 101">
              <a:extLst>
                <a:ext uri="{FF2B5EF4-FFF2-40B4-BE49-F238E27FC236}">
                  <a16:creationId xmlns:a16="http://schemas.microsoft.com/office/drawing/2014/main" id="{617C8B3E-0085-AB42-9604-6AE61CFD95F1}"/>
                </a:ext>
              </a:extLst>
            </p:cNvPr>
            <p:cNvSpPr/>
            <p:nvPr/>
          </p:nvSpPr>
          <p:spPr>
            <a:xfrm>
              <a:off x="8476952" y="5313070"/>
              <a:ext cx="226032" cy="226032"/>
            </a:xfrm>
            <a:prstGeom prst="rect">
              <a:avLst/>
            </a:prstGeom>
            <a:solidFill>
              <a:schemeClr val="bg2">
                <a:lumMod val="75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3" name="Rectangle 102">
              <a:extLst>
                <a:ext uri="{FF2B5EF4-FFF2-40B4-BE49-F238E27FC236}">
                  <a16:creationId xmlns:a16="http://schemas.microsoft.com/office/drawing/2014/main" id="{37BB34FC-9E3F-FE4D-B37A-A3085122D5A2}"/>
                </a:ext>
              </a:extLst>
            </p:cNvPr>
            <p:cNvSpPr/>
            <p:nvPr/>
          </p:nvSpPr>
          <p:spPr>
            <a:xfrm>
              <a:off x="8476952" y="5539102"/>
              <a:ext cx="226032" cy="226032"/>
            </a:xfrm>
            <a:prstGeom prst="rect">
              <a:avLst/>
            </a:prstGeom>
            <a:solidFill>
              <a:schemeClr val="tx1">
                <a:lumMod val="75000"/>
                <a:lumOff val="25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4" name="Rectangle 103">
              <a:extLst>
                <a:ext uri="{FF2B5EF4-FFF2-40B4-BE49-F238E27FC236}">
                  <a16:creationId xmlns:a16="http://schemas.microsoft.com/office/drawing/2014/main" id="{DCB88FED-3616-FF4D-84FF-8897704846FC}"/>
                </a:ext>
              </a:extLst>
            </p:cNvPr>
            <p:cNvSpPr/>
            <p:nvPr/>
          </p:nvSpPr>
          <p:spPr>
            <a:xfrm>
              <a:off x="8476952" y="6095020"/>
              <a:ext cx="226032" cy="226032"/>
            </a:xfrm>
            <a:prstGeom prst="rect">
              <a:avLst/>
            </a:prstGeom>
            <a:solidFill>
              <a:schemeClr val="bg1">
                <a:lumMod val="75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05" name="TextBox 104">
                  <a:extLst>
                    <a:ext uri="{FF2B5EF4-FFF2-40B4-BE49-F238E27FC236}">
                      <a16:creationId xmlns:a16="http://schemas.microsoft.com/office/drawing/2014/main" id="{48991EEF-FF40-6344-8D3E-68F0201C5F55}"/>
                    </a:ext>
                  </a:extLst>
                </p:cNvPr>
                <p:cNvSpPr txBox="1"/>
                <p:nvPr/>
              </p:nvSpPr>
              <p:spPr>
                <a:xfrm>
                  <a:off x="8390775" y="5698903"/>
                  <a:ext cx="410967" cy="464015"/>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en-US" b="0" i="1" smtClean="0">
                            <a:latin typeface="Cambria Math" panose="02040503050406030204" pitchFamily="18" charset="0"/>
                          </a:rPr>
                          <m:t>⋮</m:t>
                        </m:r>
                      </m:oMath>
                    </m:oMathPara>
                  </a14:m>
                  <a:endParaRPr lang="en-US" dirty="0"/>
                </a:p>
              </p:txBody>
            </p:sp>
          </mc:Choice>
          <mc:Fallback xmlns="">
            <p:sp>
              <p:nvSpPr>
                <p:cNvPr id="105" name="TextBox 104">
                  <a:extLst>
                    <a:ext uri="{FF2B5EF4-FFF2-40B4-BE49-F238E27FC236}">
                      <a16:creationId xmlns:a16="http://schemas.microsoft.com/office/drawing/2014/main" id="{48991EEF-FF40-6344-8D3E-68F0201C5F55}"/>
                    </a:ext>
                  </a:extLst>
                </p:cNvPr>
                <p:cNvSpPr txBox="1">
                  <a:spLocks noRot="1" noChangeAspect="1" noMove="1" noResize="1" noEditPoints="1" noAdjustHandles="1" noChangeArrowheads="1" noChangeShapeType="1" noTextEdit="1"/>
                </p:cNvSpPr>
                <p:nvPr/>
              </p:nvSpPr>
              <p:spPr>
                <a:xfrm>
                  <a:off x="8390775" y="5698903"/>
                  <a:ext cx="410967" cy="464015"/>
                </a:xfrm>
                <a:prstGeom prst="rect">
                  <a:avLst/>
                </a:prstGeom>
                <a:blipFill>
                  <a:blip r:embed="rId11"/>
                  <a:stretch>
                    <a:fillRect/>
                  </a:stretch>
                </a:blipFill>
              </p:spPr>
              <p:txBody>
                <a:bodyPr/>
                <a:lstStyle/>
                <a:p>
                  <a:r>
                    <a:rPr lang="en-US">
                      <a:noFill/>
                    </a:rPr>
                    <a:t> </a:t>
                  </a:r>
                </a:p>
              </p:txBody>
            </p:sp>
          </mc:Fallback>
        </mc:AlternateContent>
      </p:grpSp>
      <p:cxnSp>
        <p:nvCxnSpPr>
          <p:cNvPr id="106" name="Straight Arrow Connector 105">
            <a:extLst>
              <a:ext uri="{FF2B5EF4-FFF2-40B4-BE49-F238E27FC236}">
                <a16:creationId xmlns:a16="http://schemas.microsoft.com/office/drawing/2014/main" id="{FBEFD69C-2388-BF47-9305-64042CDD106D}"/>
              </a:ext>
            </a:extLst>
          </p:cNvPr>
          <p:cNvCxnSpPr>
            <a:cxnSpLocks/>
          </p:cNvCxnSpPr>
          <p:nvPr/>
        </p:nvCxnSpPr>
        <p:spPr>
          <a:xfrm>
            <a:off x="5943249" y="2093370"/>
            <a:ext cx="1001561"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107" name="TextBox 106">
            <a:extLst>
              <a:ext uri="{FF2B5EF4-FFF2-40B4-BE49-F238E27FC236}">
                <a16:creationId xmlns:a16="http://schemas.microsoft.com/office/drawing/2014/main" id="{4B444AA8-251A-4E41-9700-2EF67F5F7425}"/>
              </a:ext>
            </a:extLst>
          </p:cNvPr>
          <p:cNvSpPr txBox="1"/>
          <p:nvPr/>
        </p:nvSpPr>
        <p:spPr>
          <a:xfrm>
            <a:off x="708072" y="1027944"/>
            <a:ext cx="2336644" cy="662506"/>
          </a:xfrm>
          <a:prstGeom prst="rect">
            <a:avLst/>
          </a:prstGeom>
          <a:noFill/>
        </p:spPr>
        <p:txBody>
          <a:bodyPr wrap="square" rtlCol="0">
            <a:spAutoFit/>
          </a:bodyPr>
          <a:lstStyle/>
          <a:p>
            <a:pPr algn="ctr"/>
            <a:r>
              <a:rPr lang="en-US" dirty="0">
                <a:latin typeface="Arial" panose="020B0604020202020204" pitchFamily="34" charset="0"/>
                <a:cs typeface="Arial" panose="020B0604020202020204" pitchFamily="34" charset="0"/>
              </a:rPr>
              <a:t>Atom-, bond-level attributes</a:t>
            </a:r>
          </a:p>
        </p:txBody>
      </p:sp>
      <p:cxnSp>
        <p:nvCxnSpPr>
          <p:cNvPr id="108" name="Straight Arrow Connector 107">
            <a:extLst>
              <a:ext uri="{FF2B5EF4-FFF2-40B4-BE49-F238E27FC236}">
                <a16:creationId xmlns:a16="http://schemas.microsoft.com/office/drawing/2014/main" id="{8A8D85E0-3CC8-C545-9D4A-BDBBDEDF31ED}"/>
              </a:ext>
            </a:extLst>
          </p:cNvPr>
          <p:cNvCxnSpPr/>
          <p:nvPr/>
        </p:nvCxnSpPr>
        <p:spPr>
          <a:xfrm>
            <a:off x="2732021" y="2106551"/>
            <a:ext cx="581741"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pic>
        <p:nvPicPr>
          <p:cNvPr id="109" name="Picture 19" descr="https://image.freepik.com/free-icon/two-circling-arrows_318-42512.png">
            <a:extLst>
              <a:ext uri="{FF2B5EF4-FFF2-40B4-BE49-F238E27FC236}">
                <a16:creationId xmlns:a16="http://schemas.microsoft.com/office/drawing/2014/main" id="{05E31D61-94F8-3349-9578-64C0E7DF677E}"/>
              </a:ext>
            </a:extLst>
          </p:cNvPr>
          <p:cNvPicPr>
            <a:picLocks noChangeAspect="1" noChangeArrowheads="1"/>
          </p:cNvPicPr>
          <p:nvPr/>
        </p:nvPicPr>
        <p:blipFill>
          <a:blip r:embed="rId12" cstate="print">
            <a:extLst>
              <a:ext uri="{28A0092B-C50C-407E-A947-70E740481C1C}">
                <a14:useLocalDpi xmlns:a14="http://schemas.microsoft.com/office/drawing/2010/main"/>
              </a:ext>
            </a:extLst>
          </a:blip>
          <a:srcRect/>
          <a:stretch>
            <a:fillRect/>
          </a:stretch>
        </p:blipFill>
        <p:spPr bwMode="auto">
          <a:xfrm rot="9900000">
            <a:off x="5609384" y="3264014"/>
            <a:ext cx="359713" cy="359713"/>
          </a:xfrm>
          <a:prstGeom prst="rect">
            <a:avLst/>
          </a:prstGeom>
          <a:noFill/>
          <a:extLst>
            <a:ext uri="{909E8E84-426E-40DD-AFC4-6F175D3DCCD1}">
              <a14:hiddenFill xmlns:a14="http://schemas.microsoft.com/office/drawing/2010/main">
                <a:solidFill>
                  <a:srgbClr val="FFFFFF"/>
                </a:solidFill>
              </a14:hiddenFill>
            </a:ext>
          </a:extLst>
        </p:spPr>
      </p:pic>
      <p:cxnSp>
        <p:nvCxnSpPr>
          <p:cNvPr id="110" name="Straight Arrow Connector 109">
            <a:extLst>
              <a:ext uri="{FF2B5EF4-FFF2-40B4-BE49-F238E27FC236}">
                <a16:creationId xmlns:a16="http://schemas.microsoft.com/office/drawing/2014/main" id="{FAEAB54C-EB90-D343-A754-F275E02D3F26}"/>
              </a:ext>
            </a:extLst>
          </p:cNvPr>
          <p:cNvCxnSpPr/>
          <p:nvPr/>
        </p:nvCxnSpPr>
        <p:spPr>
          <a:xfrm>
            <a:off x="8642488" y="2249443"/>
            <a:ext cx="691793" cy="161952"/>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11" name="Straight Arrow Connector 110">
            <a:extLst>
              <a:ext uri="{FF2B5EF4-FFF2-40B4-BE49-F238E27FC236}">
                <a16:creationId xmlns:a16="http://schemas.microsoft.com/office/drawing/2014/main" id="{C5EEA7F1-4B39-9C4F-8051-ED60913D9A30}"/>
              </a:ext>
            </a:extLst>
          </p:cNvPr>
          <p:cNvCxnSpPr/>
          <p:nvPr/>
        </p:nvCxnSpPr>
        <p:spPr>
          <a:xfrm>
            <a:off x="8643089" y="2402397"/>
            <a:ext cx="691192" cy="385819"/>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43" name="TextBox 42">
            <a:extLst>
              <a:ext uri="{FF2B5EF4-FFF2-40B4-BE49-F238E27FC236}">
                <a16:creationId xmlns:a16="http://schemas.microsoft.com/office/drawing/2014/main" id="{3F2CCA6B-D518-F14A-9F3A-128AC98065F5}"/>
              </a:ext>
            </a:extLst>
          </p:cNvPr>
          <p:cNvSpPr txBox="1"/>
          <p:nvPr/>
        </p:nvSpPr>
        <p:spPr>
          <a:xfrm>
            <a:off x="5712657" y="1385351"/>
            <a:ext cx="1491939" cy="646331"/>
          </a:xfrm>
          <a:prstGeom prst="rect">
            <a:avLst/>
          </a:prstGeom>
          <a:noFill/>
        </p:spPr>
        <p:txBody>
          <a:bodyPr wrap="square" rtlCol="0">
            <a:spAutoFit/>
          </a:bodyPr>
          <a:lstStyle/>
          <a:p>
            <a:pPr algn="ctr"/>
            <a:r>
              <a:rPr lang="en-US" dirty="0">
                <a:latin typeface="Arial" panose="020B0604020202020204" pitchFamily="34" charset="0"/>
                <a:cs typeface="Arial" panose="020B0604020202020204" pitchFamily="34" charset="0"/>
              </a:rPr>
              <a:t>Sum over atoms</a:t>
            </a:r>
          </a:p>
        </p:txBody>
      </p:sp>
      <p:sp>
        <p:nvSpPr>
          <p:cNvPr id="114" name="Content Placeholder 2">
            <a:extLst>
              <a:ext uri="{FF2B5EF4-FFF2-40B4-BE49-F238E27FC236}">
                <a16:creationId xmlns:a16="http://schemas.microsoft.com/office/drawing/2014/main" id="{B6CB464B-7743-8C48-8B39-71BAD43FB07D}"/>
              </a:ext>
            </a:extLst>
          </p:cNvPr>
          <p:cNvSpPr>
            <a:spLocks noGrp="1"/>
          </p:cNvSpPr>
          <p:nvPr>
            <p:ph idx="1"/>
          </p:nvPr>
        </p:nvSpPr>
        <p:spPr>
          <a:xfrm>
            <a:off x="261430" y="3596850"/>
            <a:ext cx="5244640" cy="2794902"/>
          </a:xfrm>
        </p:spPr>
        <p:txBody>
          <a:bodyPr>
            <a:normAutofit/>
          </a:bodyPr>
          <a:lstStyle/>
          <a:p>
            <a:pPr marL="0" indent="0">
              <a:buNone/>
            </a:pPr>
            <a:r>
              <a:rPr lang="en-US" dirty="0"/>
              <a:t>Message passing networks let information flow between atoms/bonds in a molecular graph to </a:t>
            </a:r>
            <a:r>
              <a:rPr lang="en-US" i="1" dirty="0"/>
              <a:t>learn</a:t>
            </a:r>
            <a:r>
              <a:rPr lang="en-US" dirty="0"/>
              <a:t> a vector representation that can be used for property prediction</a:t>
            </a:r>
          </a:p>
          <a:p>
            <a:r>
              <a:rPr lang="en-US" dirty="0"/>
              <a:t>Also a natural choice for crystals and other periodic materials!</a:t>
            </a:r>
          </a:p>
        </p:txBody>
      </p:sp>
      <p:pic>
        <p:nvPicPr>
          <p:cNvPr id="3" name="Picture 2">
            <a:extLst>
              <a:ext uri="{FF2B5EF4-FFF2-40B4-BE49-F238E27FC236}">
                <a16:creationId xmlns:a16="http://schemas.microsoft.com/office/drawing/2014/main" id="{DCEBEFA6-F3AA-B446-BC08-D7F89ED7C055}"/>
              </a:ext>
            </a:extLst>
          </p:cNvPr>
          <p:cNvPicPr>
            <a:picLocks noChangeAspect="1"/>
          </p:cNvPicPr>
          <p:nvPr/>
        </p:nvPicPr>
        <p:blipFill>
          <a:blip r:embed="rId13"/>
          <a:stretch>
            <a:fillRect/>
          </a:stretch>
        </p:blipFill>
        <p:spPr>
          <a:xfrm>
            <a:off x="6123284" y="3586461"/>
            <a:ext cx="3429000" cy="355600"/>
          </a:xfrm>
          <a:prstGeom prst="rect">
            <a:avLst/>
          </a:prstGeom>
        </p:spPr>
      </p:pic>
      <p:pic>
        <p:nvPicPr>
          <p:cNvPr id="8" name="Picture 7">
            <a:extLst>
              <a:ext uri="{FF2B5EF4-FFF2-40B4-BE49-F238E27FC236}">
                <a16:creationId xmlns:a16="http://schemas.microsoft.com/office/drawing/2014/main" id="{1FF91509-4A9C-3040-A443-7BF13C4D209A}"/>
              </a:ext>
            </a:extLst>
          </p:cNvPr>
          <p:cNvPicPr>
            <a:picLocks noChangeAspect="1"/>
          </p:cNvPicPr>
          <p:nvPr/>
        </p:nvPicPr>
        <p:blipFill>
          <a:blip r:embed="rId14"/>
          <a:stretch>
            <a:fillRect/>
          </a:stretch>
        </p:blipFill>
        <p:spPr>
          <a:xfrm>
            <a:off x="6632277" y="4896045"/>
            <a:ext cx="2679700" cy="355600"/>
          </a:xfrm>
          <a:prstGeom prst="rect">
            <a:avLst/>
          </a:prstGeom>
        </p:spPr>
      </p:pic>
      <p:pic>
        <p:nvPicPr>
          <p:cNvPr id="9" name="Picture 8">
            <a:extLst>
              <a:ext uri="{FF2B5EF4-FFF2-40B4-BE49-F238E27FC236}">
                <a16:creationId xmlns:a16="http://schemas.microsoft.com/office/drawing/2014/main" id="{CEF8AE79-A62D-3044-AEC6-D3E3817C745A}"/>
              </a:ext>
            </a:extLst>
          </p:cNvPr>
          <p:cNvPicPr>
            <a:picLocks noChangeAspect="1"/>
          </p:cNvPicPr>
          <p:nvPr/>
        </p:nvPicPr>
        <p:blipFill>
          <a:blip r:embed="rId15"/>
          <a:stretch>
            <a:fillRect/>
          </a:stretch>
        </p:blipFill>
        <p:spPr>
          <a:xfrm>
            <a:off x="5862242" y="4085242"/>
            <a:ext cx="4013200" cy="736600"/>
          </a:xfrm>
          <a:prstGeom prst="rect">
            <a:avLst/>
          </a:prstGeom>
        </p:spPr>
      </p:pic>
      <p:pic>
        <p:nvPicPr>
          <p:cNvPr id="10" name="Picture 9">
            <a:extLst>
              <a:ext uri="{FF2B5EF4-FFF2-40B4-BE49-F238E27FC236}">
                <a16:creationId xmlns:a16="http://schemas.microsoft.com/office/drawing/2014/main" id="{66DA91C8-342F-6643-8E9F-3F8A29F23CF9}"/>
              </a:ext>
            </a:extLst>
          </p:cNvPr>
          <p:cNvPicPr>
            <a:picLocks noChangeAspect="1"/>
          </p:cNvPicPr>
          <p:nvPr/>
        </p:nvPicPr>
        <p:blipFill>
          <a:blip r:embed="rId16"/>
          <a:stretch>
            <a:fillRect/>
          </a:stretch>
        </p:blipFill>
        <p:spPr>
          <a:xfrm>
            <a:off x="6961484" y="5948057"/>
            <a:ext cx="1752600" cy="355600"/>
          </a:xfrm>
          <a:prstGeom prst="rect">
            <a:avLst/>
          </a:prstGeom>
        </p:spPr>
      </p:pic>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8BC74483-228C-AB47-B5B9-2143B612FE5F}"/>
                  </a:ext>
                </a:extLst>
              </p:cNvPr>
              <p:cNvSpPr txBox="1"/>
              <p:nvPr/>
            </p:nvSpPr>
            <p:spPr>
              <a:xfrm>
                <a:off x="7685939" y="5391028"/>
                <a:ext cx="365806"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m:t>
                      </m:r>
                    </m:oMath>
                  </m:oMathPara>
                </a14:m>
                <a:endParaRPr lang="en-US" sz="2400" dirty="0"/>
              </a:p>
            </p:txBody>
          </p:sp>
        </mc:Choice>
        <mc:Fallback xmlns="">
          <p:sp>
            <p:nvSpPr>
              <p:cNvPr id="11" name="TextBox 10">
                <a:extLst>
                  <a:ext uri="{FF2B5EF4-FFF2-40B4-BE49-F238E27FC236}">
                    <a16:creationId xmlns:a16="http://schemas.microsoft.com/office/drawing/2014/main" id="{8BC74483-228C-AB47-B5B9-2143B612FE5F}"/>
                  </a:ext>
                </a:extLst>
              </p:cNvPr>
              <p:cNvSpPr txBox="1">
                <a:spLocks noRot="1" noChangeAspect="1" noMove="1" noResize="1" noEditPoints="1" noAdjustHandles="1" noChangeArrowheads="1" noChangeShapeType="1" noTextEdit="1"/>
              </p:cNvSpPr>
              <p:nvPr/>
            </p:nvSpPr>
            <p:spPr>
              <a:xfrm>
                <a:off x="7685939" y="5391028"/>
                <a:ext cx="365806" cy="461665"/>
              </a:xfrm>
              <a:prstGeom prst="rect">
                <a:avLst/>
              </a:prstGeom>
              <a:blipFill>
                <a:blip r:embed="rId17"/>
                <a:stretch>
                  <a:fillRect/>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E7F22488-A08E-CD4A-AF42-D8D668F1659E}"/>
              </a:ext>
            </a:extLst>
          </p:cNvPr>
          <p:cNvSpPr txBox="1"/>
          <p:nvPr/>
        </p:nvSpPr>
        <p:spPr>
          <a:xfrm>
            <a:off x="9918462" y="3964121"/>
            <a:ext cx="2210862" cy="646331"/>
          </a:xfrm>
          <a:prstGeom prst="rect">
            <a:avLst/>
          </a:prstGeom>
          <a:noFill/>
        </p:spPr>
        <p:txBody>
          <a:bodyPr wrap="none" rtlCol="0">
            <a:spAutoFit/>
          </a:bodyPr>
          <a:lstStyle/>
          <a:p>
            <a:r>
              <a:rPr lang="en-US" dirty="0">
                <a:solidFill>
                  <a:srgbClr val="FF0000"/>
                </a:solidFill>
              </a:rPr>
              <a:t>calculate messages</a:t>
            </a:r>
            <a:br>
              <a:rPr lang="en-US" dirty="0">
                <a:solidFill>
                  <a:srgbClr val="FF0000"/>
                </a:solidFill>
              </a:rPr>
            </a:br>
            <a:r>
              <a:rPr lang="en-US" dirty="0">
                <a:solidFill>
                  <a:srgbClr val="FF0000"/>
                </a:solidFill>
              </a:rPr>
              <a:t>based on neighbors</a:t>
            </a:r>
          </a:p>
        </p:txBody>
      </p:sp>
      <p:sp>
        <p:nvSpPr>
          <p:cNvPr id="39" name="TextBox 38">
            <a:extLst>
              <a:ext uri="{FF2B5EF4-FFF2-40B4-BE49-F238E27FC236}">
                <a16:creationId xmlns:a16="http://schemas.microsoft.com/office/drawing/2014/main" id="{5E0A29CC-EE16-6E47-8F52-0BB5DFE99A27}"/>
              </a:ext>
            </a:extLst>
          </p:cNvPr>
          <p:cNvSpPr txBox="1"/>
          <p:nvPr/>
        </p:nvSpPr>
        <p:spPr>
          <a:xfrm>
            <a:off x="9918462" y="4744697"/>
            <a:ext cx="1774845" cy="646331"/>
          </a:xfrm>
          <a:prstGeom prst="rect">
            <a:avLst/>
          </a:prstGeom>
          <a:noFill/>
        </p:spPr>
        <p:txBody>
          <a:bodyPr wrap="none" rtlCol="0">
            <a:spAutoFit/>
          </a:bodyPr>
          <a:lstStyle/>
          <a:p>
            <a:r>
              <a:rPr lang="en-US" dirty="0">
                <a:solidFill>
                  <a:srgbClr val="FF0000"/>
                </a:solidFill>
              </a:rPr>
              <a:t>update atom</a:t>
            </a:r>
            <a:br>
              <a:rPr lang="en-US" dirty="0">
                <a:solidFill>
                  <a:srgbClr val="FF0000"/>
                </a:solidFill>
              </a:rPr>
            </a:br>
            <a:r>
              <a:rPr lang="en-US" dirty="0">
                <a:solidFill>
                  <a:srgbClr val="FF0000"/>
                </a:solidFill>
              </a:rPr>
              <a:t>representations</a:t>
            </a:r>
          </a:p>
        </p:txBody>
      </p:sp>
      <p:sp>
        <p:nvSpPr>
          <p:cNvPr id="40" name="TextBox 39">
            <a:extLst>
              <a:ext uri="{FF2B5EF4-FFF2-40B4-BE49-F238E27FC236}">
                <a16:creationId xmlns:a16="http://schemas.microsoft.com/office/drawing/2014/main" id="{007F3AD2-A72E-1C42-9426-8F798C078F3F}"/>
              </a:ext>
            </a:extLst>
          </p:cNvPr>
          <p:cNvSpPr txBox="1"/>
          <p:nvPr/>
        </p:nvSpPr>
        <p:spPr>
          <a:xfrm>
            <a:off x="9918462" y="5813724"/>
            <a:ext cx="1736373" cy="646331"/>
          </a:xfrm>
          <a:prstGeom prst="rect">
            <a:avLst/>
          </a:prstGeom>
          <a:noFill/>
        </p:spPr>
        <p:txBody>
          <a:bodyPr wrap="none" rtlCol="0">
            <a:spAutoFit/>
          </a:bodyPr>
          <a:lstStyle/>
          <a:p>
            <a:r>
              <a:rPr lang="en-US" dirty="0">
                <a:solidFill>
                  <a:srgbClr val="FF0000"/>
                </a:solidFill>
              </a:rPr>
              <a:t>aggregate over</a:t>
            </a:r>
            <a:br>
              <a:rPr lang="en-US" dirty="0">
                <a:solidFill>
                  <a:srgbClr val="FF0000"/>
                </a:solidFill>
              </a:rPr>
            </a:br>
            <a:r>
              <a:rPr lang="en-US" dirty="0">
                <a:solidFill>
                  <a:srgbClr val="FF0000"/>
                </a:solidFill>
              </a:rPr>
              <a:t>all atoms</a:t>
            </a:r>
          </a:p>
        </p:txBody>
      </p:sp>
      <p:sp>
        <p:nvSpPr>
          <p:cNvPr id="41" name="TextBox 40">
            <a:extLst>
              <a:ext uri="{FF2B5EF4-FFF2-40B4-BE49-F238E27FC236}">
                <a16:creationId xmlns:a16="http://schemas.microsoft.com/office/drawing/2014/main" id="{66D6EE67-0FEA-A748-B536-97362B7B08E8}"/>
              </a:ext>
            </a:extLst>
          </p:cNvPr>
          <p:cNvSpPr txBox="1"/>
          <p:nvPr/>
        </p:nvSpPr>
        <p:spPr>
          <a:xfrm>
            <a:off x="9918462" y="3566640"/>
            <a:ext cx="1005403" cy="369332"/>
          </a:xfrm>
          <a:prstGeom prst="rect">
            <a:avLst/>
          </a:prstGeom>
          <a:noFill/>
        </p:spPr>
        <p:txBody>
          <a:bodyPr wrap="none" rtlCol="0">
            <a:spAutoFit/>
          </a:bodyPr>
          <a:lstStyle/>
          <a:p>
            <a:r>
              <a:rPr lang="en-US" dirty="0">
                <a:solidFill>
                  <a:srgbClr val="FF0000"/>
                </a:solidFill>
              </a:rPr>
              <a:t>initialize</a:t>
            </a:r>
          </a:p>
        </p:txBody>
      </p:sp>
      <p:sp>
        <p:nvSpPr>
          <p:cNvPr id="42" name="TextBox 41">
            <a:extLst>
              <a:ext uri="{FF2B5EF4-FFF2-40B4-BE49-F238E27FC236}">
                <a16:creationId xmlns:a16="http://schemas.microsoft.com/office/drawing/2014/main" id="{5A268BE9-37A5-D64F-9040-943041A9B7CE}"/>
              </a:ext>
            </a:extLst>
          </p:cNvPr>
          <p:cNvSpPr txBox="1"/>
          <p:nvPr/>
        </p:nvSpPr>
        <p:spPr>
          <a:xfrm>
            <a:off x="9956287" y="5417501"/>
            <a:ext cx="620683" cy="369332"/>
          </a:xfrm>
          <a:prstGeom prst="rect">
            <a:avLst/>
          </a:prstGeom>
          <a:noFill/>
        </p:spPr>
        <p:txBody>
          <a:bodyPr wrap="none" rtlCol="0">
            <a:spAutoFit/>
          </a:bodyPr>
          <a:lstStyle/>
          <a:p>
            <a:r>
              <a:rPr lang="en-US" dirty="0">
                <a:solidFill>
                  <a:srgbClr val="FF0000"/>
                </a:solidFill>
              </a:rPr>
              <a:t>loop</a:t>
            </a:r>
          </a:p>
        </p:txBody>
      </p:sp>
    </p:spTree>
    <p:extLst>
      <p:ext uri="{BB962C8B-B14F-4D97-AF65-F5344CB8AC3E}">
        <p14:creationId xmlns:p14="http://schemas.microsoft.com/office/powerpoint/2010/main" val="1496682450"/>
      </p:ext>
    </p:extLst>
  </p:cSld>
  <p:clrMapOvr>
    <a:masterClrMapping/>
  </p:clrMapOvr>
  <mc:AlternateContent xmlns:mc="http://schemas.openxmlformats.org/markup-compatibility/2006" xmlns:p14="http://schemas.microsoft.com/office/powerpoint/2010/main">
    <mc:Choice Requires="p14">
      <p:transition spd="slow" p14:dur="2000" advTm="102384"/>
    </mc:Choice>
    <mc:Fallback xmlns="">
      <p:transition spd="slow" advTm="102384"/>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F554CB5-9247-E64D-896B-A6D2D4300662}"/>
              </a:ext>
            </a:extLst>
          </p:cNvPr>
          <p:cNvSpPr>
            <a:spLocks noGrp="1"/>
          </p:cNvSpPr>
          <p:nvPr>
            <p:ph idx="1"/>
          </p:nvPr>
        </p:nvSpPr>
        <p:spPr>
          <a:xfrm>
            <a:off x="242047" y="1320221"/>
            <a:ext cx="5732021" cy="5077836"/>
          </a:xfrm>
        </p:spPr>
        <p:txBody>
          <a:bodyPr/>
          <a:lstStyle/>
          <a:p>
            <a:pPr marL="0" indent="0" algn="ctr">
              <a:buNone/>
            </a:pPr>
            <a:r>
              <a:rPr lang="en-US" b="1" dirty="0"/>
              <a:t>Training on experimental data</a:t>
            </a:r>
          </a:p>
          <a:p>
            <a:r>
              <a:rPr lang="en-US" sz="2000" dirty="0"/>
              <a:t>ML models fit to experimental data (e.g., bioactivity measurements) map molecular structures to numerical properties and serve as “surrogates” for the experiments</a:t>
            </a:r>
            <a:endParaRPr lang="en-US" sz="1800" dirty="0"/>
          </a:p>
          <a:p>
            <a:pPr lvl="1"/>
            <a:r>
              <a:rPr lang="en-US" sz="1800" b="1" dirty="0"/>
              <a:t>One goal is to generalize to molecules w/o data (that we can’t simulate)</a:t>
            </a:r>
          </a:p>
          <a:p>
            <a:pPr lvl="1"/>
            <a:endParaRPr lang="en-US" sz="1800" dirty="0">
              <a:solidFill>
                <a:schemeClr val="bg1">
                  <a:lumMod val="50000"/>
                </a:schemeClr>
              </a:solidFill>
            </a:endParaRPr>
          </a:p>
          <a:p>
            <a:pPr marL="0" indent="0" algn="ctr">
              <a:buNone/>
            </a:pPr>
            <a:endParaRPr lang="en-US" dirty="0"/>
          </a:p>
        </p:txBody>
      </p:sp>
      <p:sp>
        <p:nvSpPr>
          <p:cNvPr id="5" name="Slide Number Placeholder 4">
            <a:extLst>
              <a:ext uri="{FF2B5EF4-FFF2-40B4-BE49-F238E27FC236}">
                <a16:creationId xmlns:a16="http://schemas.microsoft.com/office/drawing/2014/main" id="{97E1F0AC-736D-6B45-921E-035FB5633A0F}"/>
              </a:ext>
            </a:extLst>
          </p:cNvPr>
          <p:cNvSpPr>
            <a:spLocks noGrp="1"/>
          </p:cNvSpPr>
          <p:nvPr>
            <p:ph type="sldNum" sz="quarter" idx="12"/>
          </p:nvPr>
        </p:nvSpPr>
        <p:spPr/>
        <p:txBody>
          <a:bodyPr/>
          <a:lstStyle/>
          <a:p>
            <a:fld id="{0264EB31-4F97-4EAC-AEBF-3978FBE8642D}" type="slidenum">
              <a:rPr lang="en-US" smtClean="0"/>
              <a:pPr/>
              <a:t>11</a:t>
            </a:fld>
            <a:endParaRPr lang="en-US" dirty="0"/>
          </a:p>
        </p:txBody>
      </p:sp>
      <p:cxnSp>
        <p:nvCxnSpPr>
          <p:cNvPr id="7" name="Straight Connector 6">
            <a:extLst>
              <a:ext uri="{FF2B5EF4-FFF2-40B4-BE49-F238E27FC236}">
                <a16:creationId xmlns:a16="http://schemas.microsoft.com/office/drawing/2014/main" id="{2692325B-120E-904D-BEA3-3729900031E9}"/>
              </a:ext>
            </a:extLst>
          </p:cNvPr>
          <p:cNvCxnSpPr>
            <a:cxnSpLocks/>
          </p:cNvCxnSpPr>
          <p:nvPr/>
        </p:nvCxnSpPr>
        <p:spPr>
          <a:xfrm>
            <a:off x="6102724" y="1320221"/>
            <a:ext cx="0" cy="4697516"/>
          </a:xfrm>
          <a:prstGeom prst="line">
            <a:avLst/>
          </a:prstGeom>
          <a:ln w="28575"/>
        </p:spPr>
        <p:style>
          <a:lnRef idx="1">
            <a:schemeClr val="dk1"/>
          </a:lnRef>
          <a:fillRef idx="0">
            <a:schemeClr val="dk1"/>
          </a:fillRef>
          <a:effectRef idx="0">
            <a:schemeClr val="dk1"/>
          </a:effectRef>
          <a:fontRef idx="minor">
            <a:schemeClr val="tx1"/>
          </a:fontRef>
        </p:style>
      </p:cxnSp>
      <p:sp>
        <p:nvSpPr>
          <p:cNvPr id="11" name="Content Placeholder 2">
            <a:extLst>
              <a:ext uri="{FF2B5EF4-FFF2-40B4-BE49-F238E27FC236}">
                <a16:creationId xmlns:a16="http://schemas.microsoft.com/office/drawing/2014/main" id="{6D4ED8AD-161A-254D-9711-9994D39F7023}"/>
              </a:ext>
            </a:extLst>
          </p:cNvPr>
          <p:cNvSpPr txBox="1">
            <a:spLocks/>
          </p:cNvSpPr>
          <p:nvPr/>
        </p:nvSpPr>
        <p:spPr>
          <a:xfrm>
            <a:off x="6216127" y="1320221"/>
            <a:ext cx="5732021" cy="5077836"/>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Courier New" panose="02070309020205020404" pitchFamily="49" charset="0"/>
              <a:buChar char="o"/>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Wingdings" panose="05000000000000000000" pitchFamily="2" charset="2"/>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b="1" dirty="0"/>
              <a:t>Training on simulated data</a:t>
            </a:r>
          </a:p>
          <a:p>
            <a:r>
              <a:rPr lang="en-US" sz="2000" dirty="0"/>
              <a:t>ML models fit to simulated data (e.g., electronic structure calculations, forces from </a:t>
            </a:r>
            <a:r>
              <a:rPr lang="en-US" sz="2000" i="1" dirty="0"/>
              <a:t>ab initio</a:t>
            </a:r>
            <a:r>
              <a:rPr lang="en-US" sz="2000" dirty="0"/>
              <a:t> molecular dynamics simulations) serve the same role as surrogates for simulations</a:t>
            </a:r>
            <a:endParaRPr lang="en-US" sz="1800" dirty="0"/>
          </a:p>
          <a:p>
            <a:pPr lvl="1"/>
            <a:r>
              <a:rPr lang="en-US" sz="1800" b="1" dirty="0"/>
              <a:t>One goal is to reduce computational cost</a:t>
            </a:r>
          </a:p>
          <a:p>
            <a:pPr lvl="1"/>
            <a:endParaRPr lang="en-US" sz="1800" dirty="0">
              <a:solidFill>
                <a:schemeClr val="bg1">
                  <a:lumMod val="65000"/>
                </a:schemeClr>
              </a:solidFill>
            </a:endParaRPr>
          </a:p>
          <a:p>
            <a:pPr marL="0" indent="0" algn="ctr">
              <a:buFont typeface="Arial" panose="020B0604020202020204" pitchFamily="34" charset="0"/>
              <a:buNone/>
            </a:pPr>
            <a:endParaRPr lang="en-US" dirty="0"/>
          </a:p>
        </p:txBody>
      </p:sp>
      <p:pic>
        <p:nvPicPr>
          <p:cNvPr id="3076" name="Picture 4" descr="Zhuoran Qiao">
            <a:extLst>
              <a:ext uri="{FF2B5EF4-FFF2-40B4-BE49-F238E27FC236}">
                <a16:creationId xmlns:a16="http://schemas.microsoft.com/office/drawing/2014/main" id="{0955EE38-C718-A64B-8E89-65C3F9A22164}"/>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6216127" y="3813870"/>
            <a:ext cx="2319105" cy="1965960"/>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GitHub - aiqm/torchani: Accurate Neural Network Potential on PyTorch">
            <a:extLst>
              <a:ext uri="{FF2B5EF4-FFF2-40B4-BE49-F238E27FC236}">
                <a16:creationId xmlns:a16="http://schemas.microsoft.com/office/drawing/2014/main" id="{F3D86175-7B37-2544-AD0A-F273FE52A646}"/>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8388228" y="4125829"/>
            <a:ext cx="4191000" cy="148813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3A6E87E-0D7A-D746-B4C2-CCAF2B62CFF1}"/>
              </a:ext>
            </a:extLst>
          </p:cNvPr>
          <p:cNvSpPr txBox="1"/>
          <p:nvPr/>
        </p:nvSpPr>
        <p:spPr>
          <a:xfrm>
            <a:off x="6947846" y="5847497"/>
            <a:ext cx="1010213" cy="400110"/>
          </a:xfrm>
          <a:prstGeom prst="rect">
            <a:avLst/>
          </a:prstGeom>
          <a:noFill/>
        </p:spPr>
        <p:txBody>
          <a:bodyPr wrap="none" rtlCol="0">
            <a:spAutoFit/>
          </a:bodyPr>
          <a:lstStyle/>
          <a:p>
            <a:r>
              <a:rPr lang="en-US" sz="2000" dirty="0" err="1"/>
              <a:t>OrbNet</a:t>
            </a:r>
            <a:endParaRPr lang="en-US" sz="2000" dirty="0"/>
          </a:p>
        </p:txBody>
      </p:sp>
      <p:sp>
        <p:nvSpPr>
          <p:cNvPr id="12" name="TextBox 11">
            <a:extLst>
              <a:ext uri="{FF2B5EF4-FFF2-40B4-BE49-F238E27FC236}">
                <a16:creationId xmlns:a16="http://schemas.microsoft.com/office/drawing/2014/main" id="{BC116905-91A3-5A43-81CE-F94EFBC3BEB2}"/>
              </a:ext>
            </a:extLst>
          </p:cNvPr>
          <p:cNvSpPr txBox="1"/>
          <p:nvPr/>
        </p:nvSpPr>
        <p:spPr>
          <a:xfrm>
            <a:off x="9971989" y="5847497"/>
            <a:ext cx="612668" cy="400110"/>
          </a:xfrm>
          <a:prstGeom prst="rect">
            <a:avLst/>
          </a:prstGeom>
          <a:noFill/>
        </p:spPr>
        <p:txBody>
          <a:bodyPr wrap="none" rtlCol="0">
            <a:spAutoFit/>
          </a:bodyPr>
          <a:lstStyle/>
          <a:p>
            <a:r>
              <a:rPr lang="en-US" sz="2000" dirty="0"/>
              <a:t>ANI</a:t>
            </a:r>
          </a:p>
        </p:txBody>
      </p:sp>
      <p:pic>
        <p:nvPicPr>
          <p:cNvPr id="3078" name="Picture 6" descr="Chemprop">
            <a:extLst>
              <a:ext uri="{FF2B5EF4-FFF2-40B4-BE49-F238E27FC236}">
                <a16:creationId xmlns:a16="http://schemas.microsoft.com/office/drawing/2014/main" id="{A5869BD0-A3F1-8549-850E-09F3BE8FBE6F}"/>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771478" y="3771897"/>
            <a:ext cx="4187155" cy="220807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E639BBD3-BE0A-3243-B993-912C1F9404A8}"/>
              </a:ext>
            </a:extLst>
          </p:cNvPr>
          <p:cNvSpPr txBox="1"/>
          <p:nvPr/>
        </p:nvSpPr>
        <p:spPr>
          <a:xfrm>
            <a:off x="2174000" y="5844202"/>
            <a:ext cx="1382110" cy="400110"/>
          </a:xfrm>
          <a:prstGeom prst="rect">
            <a:avLst/>
          </a:prstGeom>
          <a:noFill/>
        </p:spPr>
        <p:txBody>
          <a:bodyPr wrap="none" rtlCol="0">
            <a:spAutoFit/>
          </a:bodyPr>
          <a:lstStyle/>
          <a:p>
            <a:r>
              <a:rPr lang="en-US" sz="2000" dirty="0" err="1"/>
              <a:t>Chemprop</a:t>
            </a:r>
            <a:endParaRPr lang="en-US" sz="2000" dirty="0"/>
          </a:p>
        </p:txBody>
      </p:sp>
      <p:sp>
        <p:nvSpPr>
          <p:cNvPr id="16" name="Title 1">
            <a:extLst>
              <a:ext uri="{FF2B5EF4-FFF2-40B4-BE49-F238E27FC236}">
                <a16:creationId xmlns:a16="http://schemas.microsoft.com/office/drawing/2014/main" id="{11A02721-A71E-3442-A6B4-5782619BC006}"/>
              </a:ext>
            </a:extLst>
          </p:cNvPr>
          <p:cNvSpPr>
            <a:spLocks noGrp="1"/>
          </p:cNvSpPr>
          <p:nvPr>
            <p:ph type="title"/>
          </p:nvPr>
        </p:nvSpPr>
        <p:spPr>
          <a:xfrm>
            <a:off x="242047" y="-138290"/>
            <a:ext cx="11736192" cy="1531346"/>
          </a:xfrm>
        </p:spPr>
        <p:txBody>
          <a:bodyPr>
            <a:normAutofit/>
          </a:bodyPr>
          <a:lstStyle/>
          <a:p>
            <a:r>
              <a:rPr lang="en-US" dirty="0"/>
              <a:t>Evaluating candidate molecules with surrogate models that “replace” experiments or simulations</a:t>
            </a:r>
          </a:p>
        </p:txBody>
      </p:sp>
    </p:spTree>
    <p:extLst>
      <p:ext uri="{BB962C8B-B14F-4D97-AF65-F5344CB8AC3E}">
        <p14:creationId xmlns:p14="http://schemas.microsoft.com/office/powerpoint/2010/main" val="1803671669"/>
      </p:ext>
    </p:extLst>
  </p:cSld>
  <p:clrMapOvr>
    <a:masterClrMapping/>
  </p:clrMapOvr>
  <mc:AlternateContent xmlns:mc="http://schemas.openxmlformats.org/markup-compatibility/2006" xmlns:p14="http://schemas.microsoft.com/office/powerpoint/2010/main">
    <mc:Choice Requires="p14">
      <p:transition spd="slow" p14:dur="2000" advTm="76345"/>
    </mc:Choice>
    <mc:Fallback xmlns="">
      <p:transition spd="slow" advTm="76345"/>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EB507B-3390-B840-A424-F10D936019C0}"/>
              </a:ext>
            </a:extLst>
          </p:cNvPr>
          <p:cNvSpPr>
            <a:spLocks noGrp="1"/>
          </p:cNvSpPr>
          <p:nvPr>
            <p:ph type="title"/>
          </p:nvPr>
        </p:nvSpPr>
        <p:spPr/>
        <p:txBody>
          <a:bodyPr/>
          <a:lstStyle/>
          <a:p>
            <a:r>
              <a:rPr lang="en-US" dirty="0"/>
              <a:t>Accelerating virtual screening with surrogate models</a:t>
            </a:r>
          </a:p>
        </p:txBody>
      </p:sp>
      <p:sp>
        <p:nvSpPr>
          <p:cNvPr id="4" name="Footer Placeholder 3">
            <a:extLst>
              <a:ext uri="{FF2B5EF4-FFF2-40B4-BE49-F238E27FC236}">
                <a16:creationId xmlns:a16="http://schemas.microsoft.com/office/drawing/2014/main" id="{780BCAB0-E32C-C04B-A73F-B5806F190345}"/>
              </a:ext>
            </a:extLst>
          </p:cNvPr>
          <p:cNvSpPr>
            <a:spLocks noGrp="1"/>
          </p:cNvSpPr>
          <p:nvPr>
            <p:ph type="ftr" sz="quarter" idx="11"/>
          </p:nvPr>
        </p:nvSpPr>
        <p:spPr/>
        <p:txBody>
          <a:bodyPr/>
          <a:lstStyle/>
          <a:p>
            <a:r>
              <a:rPr lang="en-US" dirty="0"/>
              <a:t>Graff et al. </a:t>
            </a:r>
            <a:r>
              <a:rPr lang="en-US" i="1" dirty="0"/>
              <a:t>Chem. Sci. </a:t>
            </a:r>
            <a:r>
              <a:rPr lang="en-US" dirty="0"/>
              <a:t>2021, </a:t>
            </a:r>
            <a:r>
              <a:rPr lang="en-US" b="1" dirty="0"/>
              <a:t>12</a:t>
            </a:r>
            <a:r>
              <a:rPr lang="en-US" dirty="0"/>
              <a:t>, 7866-7681; MPN: message passing network; NN: neural network; RF: random forest</a:t>
            </a:r>
          </a:p>
        </p:txBody>
      </p:sp>
      <p:sp>
        <p:nvSpPr>
          <p:cNvPr id="5" name="Slide Number Placeholder 4">
            <a:extLst>
              <a:ext uri="{FF2B5EF4-FFF2-40B4-BE49-F238E27FC236}">
                <a16:creationId xmlns:a16="http://schemas.microsoft.com/office/drawing/2014/main" id="{1692882E-4C83-9741-A110-F0069708E36A}"/>
              </a:ext>
            </a:extLst>
          </p:cNvPr>
          <p:cNvSpPr>
            <a:spLocks noGrp="1"/>
          </p:cNvSpPr>
          <p:nvPr>
            <p:ph type="sldNum" sz="quarter" idx="12"/>
          </p:nvPr>
        </p:nvSpPr>
        <p:spPr/>
        <p:txBody>
          <a:bodyPr/>
          <a:lstStyle/>
          <a:p>
            <a:fld id="{0264EB31-4F97-4EAC-AEBF-3978FBE8642D}" type="slidenum">
              <a:rPr lang="en-US" smtClean="0"/>
              <a:pPr/>
              <a:t>12</a:t>
            </a:fld>
            <a:endParaRPr lang="en-US" dirty="0"/>
          </a:p>
        </p:txBody>
      </p:sp>
      <p:pic>
        <p:nvPicPr>
          <p:cNvPr id="6" name="Picture 5">
            <a:extLst>
              <a:ext uri="{FF2B5EF4-FFF2-40B4-BE49-F238E27FC236}">
                <a16:creationId xmlns:a16="http://schemas.microsoft.com/office/drawing/2014/main" id="{6D3FE7BE-FB82-6340-9B6E-AE4E4E03BAE7}"/>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t="6357" b="62156"/>
          <a:stretch/>
        </p:blipFill>
        <p:spPr>
          <a:xfrm>
            <a:off x="951140" y="2111845"/>
            <a:ext cx="5734485" cy="1331880"/>
          </a:xfrm>
          <a:prstGeom prst="rect">
            <a:avLst/>
          </a:prstGeom>
        </p:spPr>
      </p:pic>
      <p:pic>
        <p:nvPicPr>
          <p:cNvPr id="7" name="Picture 6">
            <a:extLst>
              <a:ext uri="{FF2B5EF4-FFF2-40B4-BE49-F238E27FC236}">
                <a16:creationId xmlns:a16="http://schemas.microsoft.com/office/drawing/2014/main" id="{5225E4C2-FA36-8E4F-8A5F-8F710D7D4471}"/>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l="-1272" t="51325" r="1272"/>
          <a:stretch/>
        </p:blipFill>
        <p:spPr>
          <a:xfrm>
            <a:off x="805990" y="4035847"/>
            <a:ext cx="5906111" cy="2120533"/>
          </a:xfrm>
          <a:prstGeom prst="rect">
            <a:avLst/>
          </a:prstGeom>
        </p:spPr>
      </p:pic>
      <p:sp>
        <p:nvSpPr>
          <p:cNvPr id="8" name="TextBox 7">
            <a:extLst>
              <a:ext uri="{FF2B5EF4-FFF2-40B4-BE49-F238E27FC236}">
                <a16:creationId xmlns:a16="http://schemas.microsoft.com/office/drawing/2014/main" id="{1CDE4CEB-8BD5-DA4E-A396-676293F7CA93}"/>
              </a:ext>
            </a:extLst>
          </p:cNvPr>
          <p:cNvSpPr txBox="1"/>
          <p:nvPr/>
        </p:nvSpPr>
        <p:spPr>
          <a:xfrm>
            <a:off x="711193" y="3333178"/>
            <a:ext cx="1422184" cy="646331"/>
          </a:xfrm>
          <a:prstGeom prst="rect">
            <a:avLst/>
          </a:prstGeom>
          <a:noFill/>
        </p:spPr>
        <p:txBody>
          <a:bodyPr wrap="none" rtlCol="0">
            <a:spAutoFit/>
          </a:bodyPr>
          <a:lstStyle/>
          <a:p>
            <a:pPr algn="ctr"/>
            <a:r>
              <a:rPr lang="en-US" dirty="0"/>
              <a:t>&gt;100 million</a:t>
            </a:r>
            <a:br>
              <a:rPr lang="en-US" dirty="0"/>
            </a:br>
            <a:r>
              <a:rPr lang="en-US" dirty="0"/>
              <a:t>candidates</a:t>
            </a:r>
          </a:p>
        </p:txBody>
      </p:sp>
      <p:sp>
        <p:nvSpPr>
          <p:cNvPr id="9" name="TextBox 8">
            <a:extLst>
              <a:ext uri="{FF2B5EF4-FFF2-40B4-BE49-F238E27FC236}">
                <a16:creationId xmlns:a16="http://schemas.microsoft.com/office/drawing/2014/main" id="{9BE8002F-E192-7942-9B47-BC553C470E48}"/>
              </a:ext>
            </a:extLst>
          </p:cNvPr>
          <p:cNvSpPr txBox="1"/>
          <p:nvPr/>
        </p:nvSpPr>
        <p:spPr>
          <a:xfrm>
            <a:off x="711193" y="5608835"/>
            <a:ext cx="1422184" cy="646331"/>
          </a:xfrm>
          <a:prstGeom prst="rect">
            <a:avLst/>
          </a:prstGeom>
          <a:noFill/>
        </p:spPr>
        <p:txBody>
          <a:bodyPr wrap="none" rtlCol="0">
            <a:spAutoFit/>
          </a:bodyPr>
          <a:lstStyle/>
          <a:p>
            <a:pPr algn="ctr"/>
            <a:r>
              <a:rPr lang="en-US" dirty="0"/>
              <a:t>&gt;100 million</a:t>
            </a:r>
            <a:br>
              <a:rPr lang="en-US" dirty="0"/>
            </a:br>
            <a:r>
              <a:rPr lang="en-US" dirty="0"/>
              <a:t>candidates</a:t>
            </a:r>
          </a:p>
        </p:txBody>
      </p:sp>
      <p:sp>
        <p:nvSpPr>
          <p:cNvPr id="13" name="Rectangle 12">
            <a:extLst>
              <a:ext uri="{FF2B5EF4-FFF2-40B4-BE49-F238E27FC236}">
                <a16:creationId xmlns:a16="http://schemas.microsoft.com/office/drawing/2014/main" id="{7F6F07B1-8621-554F-9D68-456C5FD1F35D}"/>
              </a:ext>
            </a:extLst>
          </p:cNvPr>
          <p:cNvSpPr/>
          <p:nvPr/>
        </p:nvSpPr>
        <p:spPr>
          <a:xfrm rot="16200000">
            <a:off x="-280315" y="2434127"/>
            <a:ext cx="1402948" cy="646331"/>
          </a:xfrm>
          <a:prstGeom prst="rect">
            <a:avLst/>
          </a:prstGeom>
        </p:spPr>
        <p:txBody>
          <a:bodyPr wrap="none">
            <a:spAutoFit/>
          </a:bodyPr>
          <a:lstStyle/>
          <a:p>
            <a:pPr algn="ctr"/>
            <a:r>
              <a:rPr lang="en-US" b="1" dirty="0"/>
              <a:t>Exhaustive</a:t>
            </a:r>
            <a:br>
              <a:rPr lang="en-US" b="1" dirty="0"/>
            </a:br>
            <a:r>
              <a:rPr lang="en-US" b="1" dirty="0"/>
              <a:t>screening</a:t>
            </a:r>
          </a:p>
        </p:txBody>
      </p:sp>
      <p:sp>
        <p:nvSpPr>
          <p:cNvPr id="14" name="Rectangle 13">
            <a:extLst>
              <a:ext uri="{FF2B5EF4-FFF2-40B4-BE49-F238E27FC236}">
                <a16:creationId xmlns:a16="http://schemas.microsoft.com/office/drawing/2014/main" id="{FD441585-FFEE-9C4F-BA0C-566BFCCAB3BE}"/>
              </a:ext>
            </a:extLst>
          </p:cNvPr>
          <p:cNvSpPr/>
          <p:nvPr/>
        </p:nvSpPr>
        <p:spPr>
          <a:xfrm rot="16200000">
            <a:off x="-248094" y="4827105"/>
            <a:ext cx="1274708" cy="646331"/>
          </a:xfrm>
          <a:prstGeom prst="rect">
            <a:avLst/>
          </a:prstGeom>
        </p:spPr>
        <p:txBody>
          <a:bodyPr wrap="none">
            <a:spAutoFit/>
          </a:bodyPr>
          <a:lstStyle/>
          <a:p>
            <a:pPr algn="ctr"/>
            <a:r>
              <a:rPr lang="en-US" b="1" dirty="0"/>
              <a:t>Selective </a:t>
            </a:r>
          </a:p>
          <a:p>
            <a:pPr algn="ctr"/>
            <a:r>
              <a:rPr lang="en-US" b="1" dirty="0"/>
              <a:t>screening</a:t>
            </a:r>
          </a:p>
        </p:txBody>
      </p:sp>
      <p:grpSp>
        <p:nvGrpSpPr>
          <p:cNvPr id="20" name="Group 19">
            <a:extLst>
              <a:ext uri="{FF2B5EF4-FFF2-40B4-BE49-F238E27FC236}">
                <a16:creationId xmlns:a16="http://schemas.microsoft.com/office/drawing/2014/main" id="{94D12D7A-5E25-354A-825A-8E1E259B25BF}"/>
              </a:ext>
            </a:extLst>
          </p:cNvPr>
          <p:cNvGrpSpPr/>
          <p:nvPr/>
        </p:nvGrpSpPr>
        <p:grpSpPr>
          <a:xfrm>
            <a:off x="7203790" y="1865007"/>
            <a:ext cx="4890217" cy="4612935"/>
            <a:chOff x="7222793" y="1658273"/>
            <a:chExt cx="4890217" cy="4612935"/>
          </a:xfrm>
        </p:grpSpPr>
        <p:pic>
          <p:nvPicPr>
            <p:cNvPr id="16" name="Picture 15">
              <a:extLst>
                <a:ext uri="{FF2B5EF4-FFF2-40B4-BE49-F238E27FC236}">
                  <a16:creationId xmlns:a16="http://schemas.microsoft.com/office/drawing/2014/main" id="{B0FFFF69-8685-8D46-9D51-E720D429B685}"/>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r="68498"/>
            <a:stretch/>
          </p:blipFill>
          <p:spPr>
            <a:xfrm>
              <a:off x="7222793" y="1692228"/>
              <a:ext cx="3286006" cy="4478545"/>
            </a:xfrm>
            <a:prstGeom prst="rect">
              <a:avLst/>
            </a:prstGeom>
          </p:spPr>
        </p:pic>
        <p:sp>
          <p:nvSpPr>
            <p:cNvPr id="15" name="TextBox 14">
              <a:extLst>
                <a:ext uri="{FF2B5EF4-FFF2-40B4-BE49-F238E27FC236}">
                  <a16:creationId xmlns:a16="http://schemas.microsoft.com/office/drawing/2014/main" id="{58805EA6-A3FB-6A44-9CFC-DF91CF8AA405}"/>
                </a:ext>
              </a:extLst>
            </p:cNvPr>
            <p:cNvSpPr txBox="1"/>
            <p:nvPr/>
          </p:nvSpPr>
          <p:spPr>
            <a:xfrm>
              <a:off x="10309709" y="4035847"/>
              <a:ext cx="1803301" cy="1323439"/>
            </a:xfrm>
            <a:prstGeom prst="rect">
              <a:avLst/>
            </a:prstGeom>
            <a:noFill/>
          </p:spPr>
          <p:txBody>
            <a:bodyPr wrap="square" rtlCol="0">
              <a:spAutoFit/>
            </a:bodyPr>
            <a:lstStyle/>
            <a:p>
              <a:pPr algn="ctr"/>
              <a:r>
                <a:rPr lang="en-US" sz="2000" dirty="0">
                  <a:solidFill>
                    <a:srgbClr val="FF0000"/>
                  </a:solidFill>
                </a:rPr>
                <a:t>Finds ~90% of best 50k</a:t>
              </a:r>
              <a:br>
                <a:rPr lang="en-US" sz="2000" dirty="0">
                  <a:solidFill>
                    <a:srgbClr val="FF0000"/>
                  </a:solidFill>
                </a:rPr>
              </a:br>
              <a:r>
                <a:rPr lang="en-US" sz="2000" dirty="0">
                  <a:solidFill>
                    <a:srgbClr val="FF0000"/>
                  </a:solidFill>
                </a:rPr>
                <a:t>with 2.4% of simulations</a:t>
              </a:r>
            </a:p>
          </p:txBody>
        </p:sp>
        <p:pic>
          <p:nvPicPr>
            <p:cNvPr id="17" name="Picture 16">
              <a:extLst>
                <a:ext uri="{FF2B5EF4-FFF2-40B4-BE49-F238E27FC236}">
                  <a16:creationId xmlns:a16="http://schemas.microsoft.com/office/drawing/2014/main" id="{08E85C58-5231-9C46-BCD5-D40358BFB727}"/>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l="87190" b="58942"/>
            <a:stretch/>
          </p:blipFill>
          <p:spPr>
            <a:xfrm>
              <a:off x="10465375" y="1809960"/>
              <a:ext cx="1336186" cy="1838802"/>
            </a:xfrm>
            <a:prstGeom prst="rect">
              <a:avLst/>
            </a:prstGeom>
          </p:spPr>
        </p:pic>
        <p:pic>
          <p:nvPicPr>
            <p:cNvPr id="18" name="Picture 17">
              <a:extLst>
                <a:ext uri="{FF2B5EF4-FFF2-40B4-BE49-F238E27FC236}">
                  <a16:creationId xmlns:a16="http://schemas.microsoft.com/office/drawing/2014/main" id="{F2673EC9-89F6-C04D-94D5-3B90FE7C128C}"/>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l="33097" t="94028" r="39450" b="-1210"/>
            <a:stretch/>
          </p:blipFill>
          <p:spPr>
            <a:xfrm>
              <a:off x="7601683" y="5949563"/>
              <a:ext cx="2863692" cy="321645"/>
            </a:xfrm>
            <a:prstGeom prst="rect">
              <a:avLst/>
            </a:prstGeom>
          </p:spPr>
        </p:pic>
        <p:sp>
          <p:nvSpPr>
            <p:cNvPr id="19" name="Rectangle 18">
              <a:extLst>
                <a:ext uri="{FF2B5EF4-FFF2-40B4-BE49-F238E27FC236}">
                  <a16:creationId xmlns:a16="http://schemas.microsoft.com/office/drawing/2014/main" id="{86C60AFE-F17D-EF43-A8DD-D8E0C9ECE6EE}"/>
                </a:ext>
              </a:extLst>
            </p:cNvPr>
            <p:cNvSpPr/>
            <p:nvPr/>
          </p:nvSpPr>
          <p:spPr>
            <a:xfrm>
              <a:off x="8750345" y="1658273"/>
              <a:ext cx="890960" cy="2242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Content Placeholder 2">
            <a:extLst>
              <a:ext uri="{FF2B5EF4-FFF2-40B4-BE49-F238E27FC236}">
                <a16:creationId xmlns:a16="http://schemas.microsoft.com/office/drawing/2014/main" id="{947C4493-5D83-B14F-9288-D88A37684CA0}"/>
              </a:ext>
            </a:extLst>
          </p:cNvPr>
          <p:cNvSpPr>
            <a:spLocks noGrp="1"/>
          </p:cNvSpPr>
          <p:nvPr>
            <p:ph idx="1"/>
          </p:nvPr>
        </p:nvSpPr>
        <p:spPr>
          <a:xfrm>
            <a:off x="242047" y="1099127"/>
            <a:ext cx="11698670" cy="1162810"/>
          </a:xfrm>
        </p:spPr>
        <p:txBody>
          <a:bodyPr>
            <a:normAutofit/>
          </a:bodyPr>
          <a:lstStyle/>
          <a:p>
            <a:r>
              <a:rPr lang="en-US" dirty="0"/>
              <a:t>Model-guided optimization reduces the cost of virtual screening (e.g., structure-based drug design) by identifying unpromising regions of chemical space</a:t>
            </a:r>
          </a:p>
        </p:txBody>
      </p:sp>
      <p:sp>
        <p:nvSpPr>
          <p:cNvPr id="10" name="Rectangle 9">
            <a:extLst>
              <a:ext uri="{FF2B5EF4-FFF2-40B4-BE49-F238E27FC236}">
                <a16:creationId xmlns:a16="http://schemas.microsoft.com/office/drawing/2014/main" id="{1DB48AC3-1868-E849-BED6-15F1A38C30F2}"/>
              </a:ext>
            </a:extLst>
          </p:cNvPr>
          <p:cNvSpPr/>
          <p:nvPr/>
        </p:nvSpPr>
        <p:spPr>
          <a:xfrm>
            <a:off x="2625066" y="5758656"/>
            <a:ext cx="7539717" cy="894235"/>
          </a:xfrm>
          <a:prstGeom prst="rect">
            <a:avLst/>
          </a:prstGeom>
          <a:solidFill>
            <a:srgbClr val="FFBDCA"/>
          </a:solidFill>
          <a:ln w="28575">
            <a:solidFill>
              <a:srgbClr val="A31E35"/>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This strategy does not improve the accuracy or fidelity of the docking calculation; it merely speeds its use in screening</a:t>
            </a:r>
          </a:p>
        </p:txBody>
      </p:sp>
    </p:spTree>
    <p:extLst>
      <p:ext uri="{BB962C8B-B14F-4D97-AF65-F5344CB8AC3E}">
        <p14:creationId xmlns:p14="http://schemas.microsoft.com/office/powerpoint/2010/main" val="842163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4" grpId="0"/>
      <p:bldP spid="10"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032B74-45D4-D346-B3A8-C63D5057BE8B}"/>
              </a:ext>
            </a:extLst>
          </p:cNvPr>
          <p:cNvSpPr>
            <a:spLocks noGrp="1"/>
          </p:cNvSpPr>
          <p:nvPr>
            <p:ph type="title"/>
          </p:nvPr>
        </p:nvSpPr>
        <p:spPr/>
        <p:txBody>
          <a:bodyPr>
            <a:normAutofit/>
          </a:bodyPr>
          <a:lstStyle/>
          <a:p>
            <a:r>
              <a:rPr lang="en-US" dirty="0"/>
              <a:t>Inverse design as a substitute for virtual screening</a:t>
            </a:r>
          </a:p>
        </p:txBody>
      </p:sp>
      <p:sp>
        <p:nvSpPr>
          <p:cNvPr id="4" name="Footer Placeholder 3">
            <a:extLst>
              <a:ext uri="{FF2B5EF4-FFF2-40B4-BE49-F238E27FC236}">
                <a16:creationId xmlns:a16="http://schemas.microsoft.com/office/drawing/2014/main" id="{45414515-6D9F-F94A-8D71-14D65BDEEEAE}"/>
              </a:ext>
            </a:extLst>
          </p:cNvPr>
          <p:cNvSpPr>
            <a:spLocks noGrp="1"/>
          </p:cNvSpPr>
          <p:nvPr>
            <p:ph type="ftr" sz="quarter" idx="11"/>
          </p:nvPr>
        </p:nvSpPr>
        <p:spPr/>
        <p:txBody>
          <a:bodyPr/>
          <a:lstStyle/>
          <a:p>
            <a:r>
              <a:rPr lang="en-US" dirty="0"/>
              <a:t>Modified from Sanchez-</a:t>
            </a:r>
            <a:r>
              <a:rPr lang="en-US" dirty="0" err="1"/>
              <a:t>Lengeling</a:t>
            </a:r>
            <a:r>
              <a:rPr lang="en-US" dirty="0"/>
              <a:t> and </a:t>
            </a:r>
            <a:r>
              <a:rPr lang="en-US" dirty="0" err="1"/>
              <a:t>Aspuru-Guzik</a:t>
            </a:r>
            <a:r>
              <a:rPr lang="en-US" dirty="0"/>
              <a:t>, </a:t>
            </a:r>
            <a:r>
              <a:rPr lang="en-US" i="1" dirty="0"/>
              <a:t>Science </a:t>
            </a:r>
            <a:r>
              <a:rPr lang="en-US" b="1" dirty="0"/>
              <a:t>2018</a:t>
            </a:r>
            <a:r>
              <a:rPr lang="en-US" i="1" dirty="0"/>
              <a:t>,</a:t>
            </a:r>
            <a:r>
              <a:rPr lang="en-US" dirty="0"/>
              <a:t> 361;  Coley, </a:t>
            </a:r>
            <a:r>
              <a:rPr lang="en-US" i="1" dirty="0"/>
              <a:t>Trends Chem.</a:t>
            </a:r>
            <a:r>
              <a:rPr lang="en-US" dirty="0"/>
              <a:t> </a:t>
            </a:r>
            <a:r>
              <a:rPr lang="en-US" b="1" dirty="0"/>
              <a:t>2021</a:t>
            </a:r>
            <a:r>
              <a:rPr lang="en-US" dirty="0"/>
              <a:t>. </a:t>
            </a:r>
          </a:p>
        </p:txBody>
      </p:sp>
      <p:sp>
        <p:nvSpPr>
          <p:cNvPr id="5" name="Slide Number Placeholder 4">
            <a:extLst>
              <a:ext uri="{FF2B5EF4-FFF2-40B4-BE49-F238E27FC236}">
                <a16:creationId xmlns:a16="http://schemas.microsoft.com/office/drawing/2014/main" id="{97E1F0AC-736D-6B45-921E-035FB5633A0F}"/>
              </a:ext>
            </a:extLst>
          </p:cNvPr>
          <p:cNvSpPr>
            <a:spLocks noGrp="1"/>
          </p:cNvSpPr>
          <p:nvPr>
            <p:ph type="sldNum" sz="quarter" idx="12"/>
          </p:nvPr>
        </p:nvSpPr>
        <p:spPr/>
        <p:txBody>
          <a:bodyPr/>
          <a:lstStyle/>
          <a:p>
            <a:fld id="{0264EB31-4F97-4EAC-AEBF-3978FBE8642D}" type="slidenum">
              <a:rPr lang="en-US" smtClean="0"/>
              <a:pPr/>
              <a:t>13</a:t>
            </a:fld>
            <a:endParaRPr lang="en-US" dirty="0"/>
          </a:p>
        </p:txBody>
      </p:sp>
      <p:pic>
        <p:nvPicPr>
          <p:cNvPr id="10" name="Content Placeholder 5">
            <a:extLst>
              <a:ext uri="{FF2B5EF4-FFF2-40B4-BE49-F238E27FC236}">
                <a16:creationId xmlns:a16="http://schemas.microsoft.com/office/drawing/2014/main" id="{4CA084D1-5AC4-A74D-8BD1-E28991B6A7ED}"/>
              </a:ext>
            </a:extLst>
          </p:cNvPr>
          <p:cNvPicPr>
            <a:picLocks noGrp="1" noChangeAspect="1"/>
          </p:cNvPicPr>
          <p:nvPr>
            <p:ph idx="1"/>
          </p:nvPr>
        </p:nvPicPr>
        <p:blipFill rotWithShape="1">
          <a:blip r:embed="rId3" cstate="print">
            <a:extLst>
              <a:ext uri="{28A0092B-C50C-407E-A947-70E740481C1C}">
                <a14:useLocalDpi xmlns:a14="http://schemas.microsoft.com/office/drawing/2010/main"/>
              </a:ext>
            </a:extLst>
          </a:blip>
          <a:srcRect/>
          <a:stretch/>
        </p:blipFill>
        <p:spPr>
          <a:xfrm>
            <a:off x="560904" y="1077887"/>
            <a:ext cx="4233700" cy="4820266"/>
          </a:xfrm>
          <a:prstGeom prst="rect">
            <a:avLst/>
          </a:prstGeom>
        </p:spPr>
      </p:pic>
      <p:pic>
        <p:nvPicPr>
          <p:cNvPr id="7" name="Content Placeholder 5">
            <a:extLst>
              <a:ext uri="{FF2B5EF4-FFF2-40B4-BE49-F238E27FC236}">
                <a16:creationId xmlns:a16="http://schemas.microsoft.com/office/drawing/2014/main" id="{C07CA19D-961A-574C-A3B5-F8D50FAF3177}"/>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5073908" y="1077887"/>
            <a:ext cx="1811480" cy="4820266"/>
          </a:xfrm>
          <a:prstGeom prst="rect">
            <a:avLst/>
          </a:prstGeom>
        </p:spPr>
      </p:pic>
      <p:sp>
        <p:nvSpPr>
          <p:cNvPr id="8" name="Content Placeholder 2">
            <a:extLst>
              <a:ext uri="{FF2B5EF4-FFF2-40B4-BE49-F238E27FC236}">
                <a16:creationId xmlns:a16="http://schemas.microsoft.com/office/drawing/2014/main" id="{4EE139D0-F046-FD45-BB09-86959A23FD1B}"/>
              </a:ext>
            </a:extLst>
          </p:cNvPr>
          <p:cNvSpPr txBox="1">
            <a:spLocks/>
          </p:cNvSpPr>
          <p:nvPr/>
        </p:nvSpPr>
        <p:spPr>
          <a:xfrm>
            <a:off x="7164693" y="1007448"/>
            <a:ext cx="4813546" cy="5545752"/>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Courier New" panose="02070309020205020404" pitchFamily="49" charset="0"/>
              <a:buChar char="o"/>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Wingdings" panose="05000000000000000000" pitchFamily="2" charset="2"/>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Surrogate models can be used in virtual screening to identify high-performing molecules</a:t>
            </a:r>
          </a:p>
          <a:p>
            <a:endParaRPr lang="en-US" dirty="0"/>
          </a:p>
          <a:p>
            <a:r>
              <a:rPr lang="en-US" dirty="0"/>
              <a:t>Generative models can in principle search a larger chemical space </a:t>
            </a:r>
          </a:p>
          <a:p>
            <a:pPr lvl="1"/>
            <a:r>
              <a:rPr lang="en-US" dirty="0"/>
              <a:t>Genetic algorithms have been used for decades</a:t>
            </a:r>
          </a:p>
          <a:p>
            <a:pPr lvl="1"/>
            <a:r>
              <a:rPr lang="en-US" dirty="0"/>
              <a:t>Modern trend: “deep generative models” using VAEs, GANs, RL, etc.</a:t>
            </a:r>
          </a:p>
        </p:txBody>
      </p:sp>
      <p:sp>
        <p:nvSpPr>
          <p:cNvPr id="9" name="Rectangle 8">
            <a:extLst>
              <a:ext uri="{FF2B5EF4-FFF2-40B4-BE49-F238E27FC236}">
                <a16:creationId xmlns:a16="http://schemas.microsoft.com/office/drawing/2014/main" id="{6582E679-E11B-AB4C-BF09-1E2BDB88B8E0}"/>
              </a:ext>
            </a:extLst>
          </p:cNvPr>
          <p:cNvSpPr/>
          <p:nvPr/>
        </p:nvSpPr>
        <p:spPr>
          <a:xfrm>
            <a:off x="2625066" y="5780112"/>
            <a:ext cx="7539717" cy="872779"/>
          </a:xfrm>
          <a:prstGeom prst="rect">
            <a:avLst/>
          </a:prstGeom>
          <a:solidFill>
            <a:srgbClr val="FFBDCA"/>
          </a:solidFill>
          <a:ln w="28575">
            <a:solidFill>
              <a:srgbClr val="A31E35"/>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Searching a larger chemical space doesn’t guarantee that we’ll find “better” molecules; </a:t>
            </a:r>
            <a:r>
              <a:rPr lang="en-US" sz="2000" i="1" dirty="0">
                <a:solidFill>
                  <a:schemeClr val="tx1"/>
                </a:solidFill>
              </a:rPr>
              <a:t>how</a:t>
            </a:r>
            <a:r>
              <a:rPr lang="en-US" sz="2000" dirty="0">
                <a:solidFill>
                  <a:schemeClr val="tx1"/>
                </a:solidFill>
              </a:rPr>
              <a:t> we explore the space is important</a:t>
            </a:r>
          </a:p>
        </p:txBody>
      </p:sp>
    </p:spTree>
    <p:extLst>
      <p:ext uri="{BB962C8B-B14F-4D97-AF65-F5344CB8AC3E}">
        <p14:creationId xmlns:p14="http://schemas.microsoft.com/office/powerpoint/2010/main" val="1611841207"/>
      </p:ext>
    </p:extLst>
  </p:cSld>
  <p:clrMapOvr>
    <a:masterClrMapping/>
  </p:clrMapOvr>
  <mc:AlternateContent xmlns:mc="http://schemas.openxmlformats.org/markup-compatibility/2006" xmlns:p14="http://schemas.microsoft.com/office/powerpoint/2010/main">
    <mc:Choice Requires="p14">
      <p:transition spd="slow" p14:dur="2000" advTm="55416"/>
    </mc:Choice>
    <mc:Fallback xmlns="">
      <p:transition spd="slow" advTm="5541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991185-AF43-4C46-8D42-561ABC1FC80F}"/>
              </a:ext>
            </a:extLst>
          </p:cNvPr>
          <p:cNvSpPr>
            <a:spLocks noGrp="1"/>
          </p:cNvSpPr>
          <p:nvPr>
            <p:ph type="title"/>
          </p:nvPr>
        </p:nvSpPr>
        <p:spPr/>
        <p:txBody>
          <a:bodyPr/>
          <a:lstStyle/>
          <a:p>
            <a:r>
              <a:rPr lang="en-US" dirty="0"/>
              <a:t>Example: hit expansion for DDR1 kinase inhibitor</a:t>
            </a:r>
          </a:p>
        </p:txBody>
      </p:sp>
      <p:sp>
        <p:nvSpPr>
          <p:cNvPr id="4" name="Footer Placeholder 3">
            <a:extLst>
              <a:ext uri="{FF2B5EF4-FFF2-40B4-BE49-F238E27FC236}">
                <a16:creationId xmlns:a16="http://schemas.microsoft.com/office/drawing/2014/main" id="{CBCA3E6B-C86A-224F-AD59-26F8D3DCEBB3}"/>
              </a:ext>
            </a:extLst>
          </p:cNvPr>
          <p:cNvSpPr>
            <a:spLocks noGrp="1"/>
          </p:cNvSpPr>
          <p:nvPr>
            <p:ph type="ftr" sz="quarter" idx="11"/>
          </p:nvPr>
        </p:nvSpPr>
        <p:spPr/>
        <p:txBody>
          <a:bodyPr/>
          <a:lstStyle/>
          <a:p>
            <a:r>
              <a:rPr lang="en-US" dirty="0" err="1"/>
              <a:t>Zhavoronkov</a:t>
            </a:r>
            <a:r>
              <a:rPr lang="en-US" dirty="0"/>
              <a:t> et al., </a:t>
            </a:r>
            <a:r>
              <a:rPr lang="en-US" i="1" dirty="0"/>
              <a:t>Nature Biotechnology</a:t>
            </a:r>
            <a:r>
              <a:rPr lang="en-US" dirty="0"/>
              <a:t> </a:t>
            </a:r>
            <a:r>
              <a:rPr lang="en-US" b="1" dirty="0"/>
              <a:t>2019</a:t>
            </a:r>
            <a:r>
              <a:rPr lang="en-US" dirty="0"/>
              <a:t>, </a:t>
            </a:r>
            <a:r>
              <a:rPr lang="en-US" i="1" dirty="0"/>
              <a:t>37; 	</a:t>
            </a:r>
            <a:r>
              <a:rPr lang="en-US" dirty="0"/>
              <a:t>GAN: generative adversarial network	RL: reinforcement learning</a:t>
            </a:r>
          </a:p>
        </p:txBody>
      </p:sp>
      <p:sp>
        <p:nvSpPr>
          <p:cNvPr id="5" name="Slide Number Placeholder 4">
            <a:extLst>
              <a:ext uri="{FF2B5EF4-FFF2-40B4-BE49-F238E27FC236}">
                <a16:creationId xmlns:a16="http://schemas.microsoft.com/office/drawing/2014/main" id="{66133B9B-BFCE-D04C-A98F-A6595D33BC56}"/>
              </a:ext>
            </a:extLst>
          </p:cNvPr>
          <p:cNvSpPr>
            <a:spLocks noGrp="1"/>
          </p:cNvSpPr>
          <p:nvPr>
            <p:ph type="sldNum" sz="quarter" idx="12"/>
          </p:nvPr>
        </p:nvSpPr>
        <p:spPr/>
        <p:txBody>
          <a:bodyPr/>
          <a:lstStyle/>
          <a:p>
            <a:fld id="{0264EB31-4F97-4EAC-AEBF-3978FBE8642D}" type="slidenum">
              <a:rPr lang="en-US" smtClean="0"/>
              <a:pPr/>
              <a:t>14</a:t>
            </a:fld>
            <a:endParaRPr lang="en-US" dirty="0"/>
          </a:p>
        </p:txBody>
      </p:sp>
      <p:pic>
        <p:nvPicPr>
          <p:cNvPr id="6" name="Picture 5">
            <a:extLst>
              <a:ext uri="{FF2B5EF4-FFF2-40B4-BE49-F238E27FC236}">
                <a16:creationId xmlns:a16="http://schemas.microsoft.com/office/drawing/2014/main" id="{D18DD747-2A91-2041-882A-6FBA4CD65A75}"/>
              </a:ext>
            </a:extLst>
          </p:cNvPr>
          <p:cNvPicPr>
            <a:picLocks noChangeAspect="1"/>
          </p:cNvPicPr>
          <p:nvPr/>
        </p:nvPicPr>
        <p:blipFill>
          <a:blip r:embed="rId2"/>
          <a:stretch>
            <a:fillRect/>
          </a:stretch>
        </p:blipFill>
        <p:spPr>
          <a:xfrm>
            <a:off x="0" y="839151"/>
            <a:ext cx="12003021" cy="3675868"/>
          </a:xfrm>
          <a:prstGeom prst="snip2SameRect">
            <a:avLst>
              <a:gd name="adj1" fmla="val 23715"/>
              <a:gd name="adj2" fmla="val 0"/>
            </a:avLst>
          </a:prstGeom>
        </p:spPr>
      </p:pic>
      <p:sp>
        <p:nvSpPr>
          <p:cNvPr id="8" name="Content Placeholder 2">
            <a:extLst>
              <a:ext uri="{FF2B5EF4-FFF2-40B4-BE49-F238E27FC236}">
                <a16:creationId xmlns:a16="http://schemas.microsoft.com/office/drawing/2014/main" id="{DC71317F-79CB-494E-92C4-CF3874235FDE}"/>
              </a:ext>
            </a:extLst>
          </p:cNvPr>
          <p:cNvSpPr>
            <a:spLocks noGrp="1"/>
          </p:cNvSpPr>
          <p:nvPr>
            <p:ph idx="1"/>
          </p:nvPr>
        </p:nvSpPr>
        <p:spPr>
          <a:xfrm>
            <a:off x="242046" y="4695463"/>
            <a:ext cx="11564233" cy="1481499"/>
          </a:xfrm>
        </p:spPr>
        <p:txBody>
          <a:bodyPr/>
          <a:lstStyle/>
          <a:p>
            <a:pPr marL="285750" indent="-285750"/>
            <a:r>
              <a:rPr lang="en-US" dirty="0"/>
              <a:t>GAN + RL generative method proposed 30,000 structures</a:t>
            </a:r>
          </a:p>
          <a:p>
            <a:pPr marL="285750" indent="-285750"/>
            <a:r>
              <a:rPr lang="en-US" dirty="0"/>
              <a:t>Filters, heuristics, clustering, etc. used to narrow down to 40</a:t>
            </a:r>
          </a:p>
          <a:p>
            <a:pPr marL="285750" indent="-285750"/>
            <a:r>
              <a:rPr lang="en-US" dirty="0"/>
              <a:t>Manual synthetic accessibility assessment used to narrow down to 6</a:t>
            </a:r>
          </a:p>
        </p:txBody>
      </p:sp>
    </p:spTree>
    <p:extLst>
      <p:ext uri="{BB962C8B-B14F-4D97-AF65-F5344CB8AC3E}">
        <p14:creationId xmlns:p14="http://schemas.microsoft.com/office/powerpoint/2010/main" val="4011174801"/>
      </p:ext>
    </p:extLst>
  </p:cSld>
  <p:clrMapOvr>
    <a:masterClrMapping/>
  </p:clrMapOvr>
  <mc:AlternateContent xmlns:mc="http://schemas.openxmlformats.org/markup-compatibility/2006" xmlns:p14="http://schemas.microsoft.com/office/powerpoint/2010/main">
    <mc:Choice Requires="p14">
      <p:transition spd="slow" p14:dur="2000" advTm="69001"/>
    </mc:Choice>
    <mc:Fallback xmlns="">
      <p:transition spd="slow" advTm="69001"/>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193AD-2E50-9849-97A2-EE6D61D09F2E}"/>
              </a:ext>
            </a:extLst>
          </p:cNvPr>
          <p:cNvSpPr>
            <a:spLocks noGrp="1"/>
          </p:cNvSpPr>
          <p:nvPr>
            <p:ph type="title"/>
          </p:nvPr>
        </p:nvSpPr>
        <p:spPr/>
        <p:txBody>
          <a:bodyPr>
            <a:normAutofit/>
          </a:bodyPr>
          <a:lstStyle/>
          <a:p>
            <a:r>
              <a:rPr lang="en-US" dirty="0"/>
              <a:t>The downside of many </a:t>
            </a:r>
            <a:r>
              <a:rPr lang="en-US" i="1" dirty="0"/>
              <a:t>de novo</a:t>
            </a:r>
            <a:r>
              <a:rPr lang="en-US" dirty="0"/>
              <a:t> generation tools</a:t>
            </a:r>
          </a:p>
        </p:txBody>
      </p:sp>
      <p:sp>
        <p:nvSpPr>
          <p:cNvPr id="4" name="Footer Placeholder 3">
            <a:extLst>
              <a:ext uri="{FF2B5EF4-FFF2-40B4-BE49-F238E27FC236}">
                <a16:creationId xmlns:a16="http://schemas.microsoft.com/office/drawing/2014/main" id="{3DE7438C-82D5-6A41-AB4E-46EB1AF3DE96}"/>
              </a:ext>
            </a:extLst>
          </p:cNvPr>
          <p:cNvSpPr>
            <a:spLocks noGrp="1"/>
          </p:cNvSpPr>
          <p:nvPr>
            <p:ph type="ftr" sz="quarter" idx="11"/>
          </p:nvPr>
        </p:nvSpPr>
        <p:spPr/>
        <p:txBody>
          <a:bodyPr/>
          <a:lstStyle/>
          <a:p>
            <a:r>
              <a:rPr lang="en-US" dirty="0"/>
              <a:t>Gao and Coley, </a:t>
            </a:r>
            <a:r>
              <a:rPr lang="en-US" i="1" dirty="0"/>
              <a:t>JCIM </a:t>
            </a:r>
            <a:r>
              <a:rPr lang="en-US" b="1" dirty="0"/>
              <a:t>2020;     </a:t>
            </a:r>
            <a:r>
              <a:rPr lang="en-US" dirty="0"/>
              <a:t>*Yes, some of these examples would be easy to filter with simple heuristics</a:t>
            </a:r>
          </a:p>
        </p:txBody>
      </p:sp>
      <p:sp>
        <p:nvSpPr>
          <p:cNvPr id="5" name="Slide Number Placeholder 4">
            <a:extLst>
              <a:ext uri="{FF2B5EF4-FFF2-40B4-BE49-F238E27FC236}">
                <a16:creationId xmlns:a16="http://schemas.microsoft.com/office/drawing/2014/main" id="{C246B005-D079-DE40-B4C9-8D8AA5A5B3BD}"/>
              </a:ext>
            </a:extLst>
          </p:cNvPr>
          <p:cNvSpPr>
            <a:spLocks noGrp="1"/>
          </p:cNvSpPr>
          <p:nvPr>
            <p:ph type="sldNum" sz="quarter" idx="12"/>
          </p:nvPr>
        </p:nvSpPr>
        <p:spPr/>
        <p:txBody>
          <a:bodyPr/>
          <a:lstStyle/>
          <a:p>
            <a:fld id="{0264EB31-4F97-4EAC-AEBF-3978FBE8642D}" type="slidenum">
              <a:rPr lang="en-US" smtClean="0"/>
              <a:pPr/>
              <a:t>15</a:t>
            </a:fld>
            <a:endParaRPr lang="en-US" dirty="0"/>
          </a:p>
        </p:txBody>
      </p:sp>
      <p:sp>
        <p:nvSpPr>
          <p:cNvPr id="8" name="Content Placeholder 2">
            <a:extLst>
              <a:ext uri="{FF2B5EF4-FFF2-40B4-BE49-F238E27FC236}">
                <a16:creationId xmlns:a16="http://schemas.microsoft.com/office/drawing/2014/main" id="{C27B1970-2BEB-5C47-8E6D-61449A1EB411}"/>
              </a:ext>
            </a:extLst>
          </p:cNvPr>
          <p:cNvSpPr txBox="1">
            <a:spLocks/>
          </p:cNvSpPr>
          <p:nvPr/>
        </p:nvSpPr>
        <p:spPr>
          <a:xfrm>
            <a:off x="242047" y="1099127"/>
            <a:ext cx="11698670" cy="2101274"/>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Courier New" panose="02070309020205020404" pitchFamily="49" charset="0"/>
              <a:buChar char="o"/>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Wingdings" panose="05000000000000000000" pitchFamily="2" charset="2"/>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These AI models optimize whatever black box function you tell them to; if that function doesn’t consider stability or synthesizability, then…*</a:t>
            </a:r>
          </a:p>
          <a:p>
            <a:endParaRPr lang="en-US" dirty="0"/>
          </a:p>
          <a:p>
            <a:pPr marL="0" indent="0">
              <a:buNone/>
            </a:pPr>
            <a:endParaRPr lang="en-US" dirty="0"/>
          </a:p>
        </p:txBody>
      </p:sp>
      <p:sp>
        <p:nvSpPr>
          <p:cNvPr id="10" name="Content Placeholder 2">
            <a:extLst>
              <a:ext uri="{FF2B5EF4-FFF2-40B4-BE49-F238E27FC236}">
                <a16:creationId xmlns:a16="http://schemas.microsoft.com/office/drawing/2014/main" id="{1CE85781-61B3-5242-B466-225A94FEF9E1}"/>
              </a:ext>
            </a:extLst>
          </p:cNvPr>
          <p:cNvSpPr txBox="1">
            <a:spLocks/>
          </p:cNvSpPr>
          <p:nvPr/>
        </p:nvSpPr>
        <p:spPr>
          <a:xfrm>
            <a:off x="587890" y="3955885"/>
            <a:ext cx="5476760" cy="657598"/>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Courier New" panose="02070309020205020404" pitchFamily="49" charset="0"/>
              <a:buChar char="o"/>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Wingdings" panose="05000000000000000000" pitchFamily="2" charset="2"/>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800" dirty="0"/>
              <a:t>SMILES GA suggestion scoring 0.881/1.000</a:t>
            </a:r>
            <a:br>
              <a:rPr lang="en-US" sz="1800" dirty="0"/>
            </a:br>
            <a:r>
              <a:rPr lang="en-US" sz="1800" dirty="0"/>
              <a:t>on a standard benchmark task</a:t>
            </a:r>
          </a:p>
        </p:txBody>
      </p:sp>
      <p:pic>
        <p:nvPicPr>
          <p:cNvPr id="11" name="Picture 10">
            <a:extLst>
              <a:ext uri="{FF2B5EF4-FFF2-40B4-BE49-F238E27FC236}">
                <a16:creationId xmlns:a16="http://schemas.microsoft.com/office/drawing/2014/main" id="{DCD76151-2FB6-5D45-8F6A-AD3E298EFB15}"/>
              </a:ext>
            </a:extLst>
          </p:cNvPr>
          <p:cNvPicPr>
            <a:picLocks noChangeAspect="1"/>
          </p:cNvPicPr>
          <p:nvPr/>
        </p:nvPicPr>
        <p:blipFill>
          <a:blip r:embed="rId3"/>
          <a:stretch>
            <a:fillRect/>
          </a:stretch>
        </p:blipFill>
        <p:spPr>
          <a:xfrm>
            <a:off x="217932" y="1917886"/>
            <a:ext cx="6076944" cy="2037999"/>
          </a:xfrm>
          <a:prstGeom prst="rect">
            <a:avLst/>
          </a:prstGeom>
        </p:spPr>
      </p:pic>
      <p:grpSp>
        <p:nvGrpSpPr>
          <p:cNvPr id="12" name="Group 11">
            <a:extLst>
              <a:ext uri="{FF2B5EF4-FFF2-40B4-BE49-F238E27FC236}">
                <a16:creationId xmlns:a16="http://schemas.microsoft.com/office/drawing/2014/main" id="{7F35F708-38B1-7A4C-BC83-6021CCA36462}"/>
              </a:ext>
            </a:extLst>
          </p:cNvPr>
          <p:cNvGrpSpPr/>
          <p:nvPr/>
        </p:nvGrpSpPr>
        <p:grpSpPr>
          <a:xfrm>
            <a:off x="6063575" y="1844421"/>
            <a:ext cx="3944318" cy="2658630"/>
            <a:chOff x="6318991" y="3061628"/>
            <a:chExt cx="4858570" cy="3274873"/>
          </a:xfrm>
        </p:grpSpPr>
        <p:pic>
          <p:nvPicPr>
            <p:cNvPr id="13" name="Picture 12">
              <a:extLst>
                <a:ext uri="{FF2B5EF4-FFF2-40B4-BE49-F238E27FC236}">
                  <a16:creationId xmlns:a16="http://schemas.microsoft.com/office/drawing/2014/main" id="{97D2F32B-4A73-684F-BF77-92C63AA3DAD2}"/>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318991" y="3061628"/>
              <a:ext cx="4631993" cy="2930669"/>
            </a:xfrm>
            <a:prstGeom prst="rect">
              <a:avLst/>
            </a:prstGeom>
          </p:spPr>
        </p:pic>
        <p:sp>
          <p:nvSpPr>
            <p:cNvPr id="14" name="Rectangle 13">
              <a:extLst>
                <a:ext uri="{FF2B5EF4-FFF2-40B4-BE49-F238E27FC236}">
                  <a16:creationId xmlns:a16="http://schemas.microsoft.com/office/drawing/2014/main" id="{0987043B-9A14-514A-9068-3B73CCCCC405}"/>
                </a:ext>
              </a:extLst>
            </p:cNvPr>
            <p:cNvSpPr/>
            <p:nvPr/>
          </p:nvSpPr>
          <p:spPr>
            <a:xfrm>
              <a:off x="6449115" y="6028724"/>
              <a:ext cx="4728446" cy="307777"/>
            </a:xfrm>
            <a:prstGeom prst="rect">
              <a:avLst/>
            </a:prstGeom>
          </p:spPr>
          <p:txBody>
            <a:bodyPr wrap="square">
              <a:spAutoFit/>
            </a:bodyPr>
            <a:lstStyle/>
            <a:p>
              <a:r>
                <a:rPr lang="en-US" sz="1400" dirty="0"/>
                <a:t>Renz et al. 10.26434/chemrxiv.12213542.v1</a:t>
              </a:r>
            </a:p>
          </p:txBody>
        </p:sp>
      </p:grpSp>
      <p:grpSp>
        <p:nvGrpSpPr>
          <p:cNvPr id="15" name="Group 14">
            <a:extLst>
              <a:ext uri="{FF2B5EF4-FFF2-40B4-BE49-F238E27FC236}">
                <a16:creationId xmlns:a16="http://schemas.microsoft.com/office/drawing/2014/main" id="{7A823244-ACA8-C147-ACC3-A27A54175542}"/>
              </a:ext>
            </a:extLst>
          </p:cNvPr>
          <p:cNvGrpSpPr/>
          <p:nvPr/>
        </p:nvGrpSpPr>
        <p:grpSpPr>
          <a:xfrm>
            <a:off x="8977047" y="1503524"/>
            <a:ext cx="2757432" cy="1642195"/>
            <a:chOff x="8544141" y="3583522"/>
            <a:chExt cx="3396576" cy="2022839"/>
          </a:xfrm>
        </p:grpSpPr>
        <p:pic>
          <p:nvPicPr>
            <p:cNvPr id="16" name="Picture 15">
              <a:extLst>
                <a:ext uri="{FF2B5EF4-FFF2-40B4-BE49-F238E27FC236}">
                  <a16:creationId xmlns:a16="http://schemas.microsoft.com/office/drawing/2014/main" id="{D659572B-743A-D444-9866-E1CDB38490ED}"/>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8544141" y="3583522"/>
              <a:ext cx="3234735" cy="1743518"/>
            </a:xfrm>
            <a:prstGeom prst="rect">
              <a:avLst/>
            </a:prstGeom>
          </p:spPr>
        </p:pic>
        <p:sp>
          <p:nvSpPr>
            <p:cNvPr id="17" name="Rectangle 16">
              <a:extLst>
                <a:ext uri="{FF2B5EF4-FFF2-40B4-BE49-F238E27FC236}">
                  <a16:creationId xmlns:a16="http://schemas.microsoft.com/office/drawing/2014/main" id="{63D6724E-3E84-B443-A347-243BA8DB7B2F}"/>
                </a:ext>
              </a:extLst>
            </p:cNvPr>
            <p:cNvSpPr/>
            <p:nvPr/>
          </p:nvSpPr>
          <p:spPr>
            <a:xfrm>
              <a:off x="8725481" y="5298584"/>
              <a:ext cx="3215236" cy="307777"/>
            </a:xfrm>
            <a:prstGeom prst="rect">
              <a:avLst/>
            </a:prstGeom>
          </p:spPr>
          <p:txBody>
            <a:bodyPr wrap="square">
              <a:spAutoFit/>
            </a:bodyPr>
            <a:lstStyle/>
            <a:p>
              <a:pPr algn="ctr"/>
              <a:r>
                <a:rPr lang="en-US" sz="1400" dirty="0"/>
                <a:t>Zhou et al., </a:t>
              </a:r>
              <a:r>
                <a:rPr lang="en-US" sz="1400" i="1" dirty="0"/>
                <a:t>Sci. Rep.</a:t>
              </a:r>
              <a:r>
                <a:rPr lang="en-US" sz="1400" dirty="0"/>
                <a:t> </a:t>
              </a:r>
              <a:r>
                <a:rPr lang="en-US" sz="1400" b="1" dirty="0"/>
                <a:t>2019</a:t>
              </a:r>
              <a:r>
                <a:rPr lang="en-US" sz="1400" dirty="0"/>
                <a:t>, 9</a:t>
              </a:r>
            </a:p>
          </p:txBody>
        </p:sp>
      </p:grpSp>
      <p:pic>
        <p:nvPicPr>
          <p:cNvPr id="3" name="Picture 2">
            <a:extLst>
              <a:ext uri="{FF2B5EF4-FFF2-40B4-BE49-F238E27FC236}">
                <a16:creationId xmlns:a16="http://schemas.microsoft.com/office/drawing/2014/main" id="{FE22BDAD-4FE8-344A-AFBF-7AA976C2FA94}"/>
              </a:ext>
            </a:extLst>
          </p:cNvPr>
          <p:cNvPicPr>
            <a:picLocks noChangeAspect="1"/>
          </p:cNvPicPr>
          <p:nvPr/>
        </p:nvPicPr>
        <p:blipFill>
          <a:blip r:embed="rId6"/>
          <a:stretch>
            <a:fillRect/>
          </a:stretch>
        </p:blipFill>
        <p:spPr>
          <a:xfrm>
            <a:off x="1668626" y="4539396"/>
            <a:ext cx="3117335" cy="1932748"/>
          </a:xfrm>
          <a:prstGeom prst="rect">
            <a:avLst/>
          </a:prstGeom>
        </p:spPr>
      </p:pic>
      <p:pic>
        <p:nvPicPr>
          <p:cNvPr id="6" name="Picture 5">
            <a:extLst>
              <a:ext uri="{FF2B5EF4-FFF2-40B4-BE49-F238E27FC236}">
                <a16:creationId xmlns:a16="http://schemas.microsoft.com/office/drawing/2014/main" id="{A678A66B-6FEF-614F-B29B-8AA8E6A18175}"/>
              </a:ext>
            </a:extLst>
          </p:cNvPr>
          <p:cNvPicPr>
            <a:picLocks noChangeAspect="1"/>
          </p:cNvPicPr>
          <p:nvPr/>
        </p:nvPicPr>
        <p:blipFill>
          <a:blip r:embed="rId7"/>
          <a:stretch>
            <a:fillRect/>
          </a:stretch>
        </p:blipFill>
        <p:spPr>
          <a:xfrm>
            <a:off x="7534109" y="4761922"/>
            <a:ext cx="3706751" cy="1575369"/>
          </a:xfrm>
          <a:prstGeom prst="rect">
            <a:avLst/>
          </a:prstGeom>
        </p:spPr>
      </p:pic>
      <p:pic>
        <p:nvPicPr>
          <p:cNvPr id="7" name="Picture 6">
            <a:extLst>
              <a:ext uri="{FF2B5EF4-FFF2-40B4-BE49-F238E27FC236}">
                <a16:creationId xmlns:a16="http://schemas.microsoft.com/office/drawing/2014/main" id="{7E694936-BB4F-4748-9CEB-73176521B28B}"/>
              </a:ext>
            </a:extLst>
          </p:cNvPr>
          <p:cNvPicPr>
            <a:picLocks noChangeAspect="1"/>
          </p:cNvPicPr>
          <p:nvPr/>
        </p:nvPicPr>
        <p:blipFill>
          <a:blip r:embed="rId8"/>
          <a:stretch>
            <a:fillRect/>
          </a:stretch>
        </p:blipFill>
        <p:spPr>
          <a:xfrm>
            <a:off x="4874122" y="4696077"/>
            <a:ext cx="2872732" cy="1729817"/>
          </a:xfrm>
          <a:prstGeom prst="rect">
            <a:avLst/>
          </a:prstGeom>
        </p:spPr>
      </p:pic>
      <p:sp>
        <p:nvSpPr>
          <p:cNvPr id="9" name="Rectangle 8">
            <a:extLst>
              <a:ext uri="{FF2B5EF4-FFF2-40B4-BE49-F238E27FC236}">
                <a16:creationId xmlns:a16="http://schemas.microsoft.com/office/drawing/2014/main" id="{E1D2DB43-DE7A-4D4D-A216-B9523F0C96FF}"/>
              </a:ext>
            </a:extLst>
          </p:cNvPr>
          <p:cNvSpPr/>
          <p:nvPr/>
        </p:nvSpPr>
        <p:spPr>
          <a:xfrm>
            <a:off x="108272" y="4589978"/>
            <a:ext cx="2403222" cy="369332"/>
          </a:xfrm>
          <a:prstGeom prst="rect">
            <a:avLst/>
          </a:prstGeom>
        </p:spPr>
        <p:txBody>
          <a:bodyPr wrap="none">
            <a:spAutoFit/>
          </a:bodyPr>
          <a:lstStyle/>
          <a:p>
            <a:r>
              <a:rPr lang="en-US" b="1" dirty="0"/>
              <a:t>Less obviously bad:</a:t>
            </a:r>
          </a:p>
        </p:txBody>
      </p:sp>
    </p:spTree>
    <p:extLst>
      <p:ext uri="{BB962C8B-B14F-4D97-AF65-F5344CB8AC3E}">
        <p14:creationId xmlns:p14="http://schemas.microsoft.com/office/powerpoint/2010/main" val="3866215359"/>
      </p:ext>
    </p:extLst>
  </p:cSld>
  <p:clrMapOvr>
    <a:masterClrMapping/>
  </p:clrMapOvr>
  <mc:AlternateContent xmlns:mc="http://schemas.openxmlformats.org/markup-compatibility/2006" xmlns:p14="http://schemas.microsoft.com/office/powerpoint/2010/main">
    <mc:Choice Requires="p14">
      <p:transition spd="slow" p14:dur="2000" advTm="35449"/>
    </mc:Choice>
    <mc:Fallback xmlns="">
      <p:transition spd="slow" advTm="35449"/>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49AB31-D975-0246-9BAB-AEB6B7A3F806}"/>
              </a:ext>
            </a:extLst>
          </p:cNvPr>
          <p:cNvSpPr>
            <a:spLocks noGrp="1"/>
          </p:cNvSpPr>
          <p:nvPr>
            <p:ph type="title"/>
          </p:nvPr>
        </p:nvSpPr>
        <p:spPr/>
        <p:txBody>
          <a:bodyPr/>
          <a:lstStyle/>
          <a:p>
            <a:r>
              <a:rPr lang="en-US" dirty="0"/>
              <a:t>Synthesizability is an unforgiving, nonlinear function</a:t>
            </a:r>
          </a:p>
        </p:txBody>
      </p:sp>
      <p:sp>
        <p:nvSpPr>
          <p:cNvPr id="3" name="Content Placeholder 2">
            <a:extLst>
              <a:ext uri="{FF2B5EF4-FFF2-40B4-BE49-F238E27FC236}">
                <a16:creationId xmlns:a16="http://schemas.microsoft.com/office/drawing/2014/main" id="{22F06A3C-2FBC-6C4A-BA2B-DD84B087645E}"/>
              </a:ext>
            </a:extLst>
          </p:cNvPr>
          <p:cNvSpPr>
            <a:spLocks noGrp="1"/>
          </p:cNvSpPr>
          <p:nvPr>
            <p:ph idx="1"/>
          </p:nvPr>
        </p:nvSpPr>
        <p:spPr/>
        <p:txBody>
          <a:bodyPr/>
          <a:lstStyle/>
          <a:p>
            <a:r>
              <a:rPr lang="en-US" dirty="0"/>
              <a:t>Intuitive and subjective concept</a:t>
            </a:r>
          </a:p>
          <a:p>
            <a:r>
              <a:rPr lang="en-US" dirty="0"/>
              <a:t>Highly nonlinear with respect to chemical structure</a:t>
            </a:r>
          </a:p>
          <a:p>
            <a:pPr lvl="1"/>
            <a:r>
              <a:rPr lang="en-US" dirty="0"/>
              <a:t>Sensitive to availability of key building blocks and selectivity of reactions</a:t>
            </a:r>
          </a:p>
        </p:txBody>
      </p:sp>
      <p:sp>
        <p:nvSpPr>
          <p:cNvPr id="5" name="Slide Number Placeholder 4">
            <a:extLst>
              <a:ext uri="{FF2B5EF4-FFF2-40B4-BE49-F238E27FC236}">
                <a16:creationId xmlns:a16="http://schemas.microsoft.com/office/drawing/2014/main" id="{933D57D0-6B36-9544-B691-856EADF2B66C}"/>
              </a:ext>
            </a:extLst>
          </p:cNvPr>
          <p:cNvSpPr>
            <a:spLocks noGrp="1"/>
          </p:cNvSpPr>
          <p:nvPr>
            <p:ph type="sldNum" sz="quarter" idx="12"/>
          </p:nvPr>
        </p:nvSpPr>
        <p:spPr/>
        <p:txBody>
          <a:bodyPr/>
          <a:lstStyle/>
          <a:p>
            <a:fld id="{DA389643-A71E-9C48-8877-0C97A881E8DB}" type="slidenum">
              <a:rPr lang="en-US" smtClean="0"/>
              <a:t>16</a:t>
            </a:fld>
            <a:endParaRPr lang="en-US" dirty="0"/>
          </a:p>
        </p:txBody>
      </p:sp>
      <p:pic>
        <p:nvPicPr>
          <p:cNvPr id="9" name="Picture 8">
            <a:extLst>
              <a:ext uri="{FF2B5EF4-FFF2-40B4-BE49-F238E27FC236}">
                <a16:creationId xmlns:a16="http://schemas.microsoft.com/office/drawing/2014/main" id="{7AE62E20-813E-7B48-AEB6-39A6A77537F4}"/>
              </a:ext>
            </a:extLst>
          </p:cNvPr>
          <p:cNvPicPr>
            <a:picLocks noChangeAspect="1"/>
          </p:cNvPicPr>
          <p:nvPr/>
        </p:nvPicPr>
        <p:blipFill>
          <a:blip r:embed="rId3"/>
          <a:stretch>
            <a:fillRect/>
          </a:stretch>
        </p:blipFill>
        <p:spPr>
          <a:xfrm>
            <a:off x="2178000" y="2732342"/>
            <a:ext cx="3556337" cy="1273912"/>
          </a:xfrm>
          <a:prstGeom prst="rect">
            <a:avLst/>
          </a:prstGeom>
        </p:spPr>
      </p:pic>
      <p:pic>
        <p:nvPicPr>
          <p:cNvPr id="10" name="Picture 9">
            <a:extLst>
              <a:ext uri="{FF2B5EF4-FFF2-40B4-BE49-F238E27FC236}">
                <a16:creationId xmlns:a16="http://schemas.microsoft.com/office/drawing/2014/main" id="{034FF66B-915B-704E-9EA8-62D442515932}"/>
              </a:ext>
            </a:extLst>
          </p:cNvPr>
          <p:cNvPicPr>
            <a:picLocks noChangeAspect="1"/>
          </p:cNvPicPr>
          <p:nvPr/>
        </p:nvPicPr>
        <p:blipFill>
          <a:blip r:embed="rId4"/>
          <a:stretch>
            <a:fillRect/>
          </a:stretch>
        </p:blipFill>
        <p:spPr>
          <a:xfrm>
            <a:off x="6254148" y="2719480"/>
            <a:ext cx="3582878" cy="1618930"/>
          </a:xfrm>
          <a:prstGeom prst="rect">
            <a:avLst/>
          </a:prstGeom>
        </p:spPr>
      </p:pic>
      <p:sp>
        <p:nvSpPr>
          <p:cNvPr id="11" name="TextBox 10">
            <a:extLst>
              <a:ext uri="{FF2B5EF4-FFF2-40B4-BE49-F238E27FC236}">
                <a16:creationId xmlns:a16="http://schemas.microsoft.com/office/drawing/2014/main" id="{0F9553C5-6E6F-D04C-8376-4E03F960A8A7}"/>
              </a:ext>
            </a:extLst>
          </p:cNvPr>
          <p:cNvSpPr txBox="1"/>
          <p:nvPr/>
        </p:nvSpPr>
        <p:spPr>
          <a:xfrm>
            <a:off x="2639142" y="4353648"/>
            <a:ext cx="2634054" cy="923330"/>
          </a:xfrm>
          <a:prstGeom prst="rect">
            <a:avLst/>
          </a:prstGeom>
          <a:noFill/>
        </p:spPr>
        <p:txBody>
          <a:bodyPr wrap="none" rtlCol="0">
            <a:spAutoFit/>
          </a:bodyPr>
          <a:lstStyle/>
          <a:p>
            <a:pPr algn="ctr"/>
            <a:r>
              <a:rPr lang="en-US" dirty="0"/>
              <a:t>ribavirin</a:t>
            </a:r>
          </a:p>
          <a:p>
            <a:pPr algn="ctr"/>
            <a:r>
              <a:rPr lang="en-US" dirty="0"/>
              <a:t>easily made from ribose</a:t>
            </a:r>
          </a:p>
          <a:p>
            <a:pPr algn="ctr"/>
            <a:endParaRPr lang="en-US" dirty="0"/>
          </a:p>
        </p:txBody>
      </p:sp>
      <p:sp>
        <p:nvSpPr>
          <p:cNvPr id="12" name="TextBox 11">
            <a:extLst>
              <a:ext uri="{FF2B5EF4-FFF2-40B4-BE49-F238E27FC236}">
                <a16:creationId xmlns:a16="http://schemas.microsoft.com/office/drawing/2014/main" id="{BA40B8DF-5376-C745-AB07-93C90A6D2D80}"/>
              </a:ext>
            </a:extLst>
          </p:cNvPr>
          <p:cNvSpPr txBox="1"/>
          <p:nvPr/>
        </p:nvSpPr>
        <p:spPr>
          <a:xfrm>
            <a:off x="6981799" y="4390997"/>
            <a:ext cx="2364750" cy="923330"/>
          </a:xfrm>
          <a:prstGeom prst="rect">
            <a:avLst/>
          </a:prstGeom>
          <a:noFill/>
        </p:spPr>
        <p:txBody>
          <a:bodyPr wrap="none" rtlCol="0">
            <a:spAutoFit/>
          </a:bodyPr>
          <a:lstStyle/>
          <a:p>
            <a:pPr algn="ctr"/>
            <a:r>
              <a:rPr lang="en-US" dirty="0"/>
              <a:t>not ribavirin</a:t>
            </a:r>
          </a:p>
          <a:p>
            <a:pPr algn="ctr"/>
            <a:r>
              <a:rPr lang="en-US" dirty="0"/>
              <a:t>much harder to make</a:t>
            </a:r>
          </a:p>
          <a:p>
            <a:pPr algn="ctr"/>
            <a:endParaRPr lang="en-US" dirty="0"/>
          </a:p>
        </p:txBody>
      </p:sp>
    </p:spTree>
    <p:extLst>
      <p:ext uri="{BB962C8B-B14F-4D97-AF65-F5344CB8AC3E}">
        <p14:creationId xmlns:p14="http://schemas.microsoft.com/office/powerpoint/2010/main" val="2552987014"/>
      </p:ext>
    </p:extLst>
  </p:cSld>
  <p:clrMapOvr>
    <a:masterClrMapping/>
  </p:clrMapOvr>
  <mc:AlternateContent xmlns:mc="http://schemas.openxmlformats.org/markup-compatibility/2006" xmlns:p14="http://schemas.microsoft.com/office/powerpoint/2010/main">
    <mc:Choice Requires="p14">
      <p:transition spd="slow" p14:dur="2000" advTm="60822"/>
    </mc:Choice>
    <mc:Fallback xmlns="">
      <p:transition spd="slow" advTm="60822"/>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C648EE-7421-B84F-87FE-0FA3ED5B536E}"/>
              </a:ext>
            </a:extLst>
          </p:cNvPr>
          <p:cNvSpPr>
            <a:spLocks noGrp="1"/>
          </p:cNvSpPr>
          <p:nvPr>
            <p:ph type="title"/>
          </p:nvPr>
        </p:nvSpPr>
        <p:spPr>
          <a:xfrm>
            <a:off x="255494" y="2420470"/>
            <a:ext cx="9681882" cy="1672630"/>
          </a:xfrm>
        </p:spPr>
        <p:txBody>
          <a:bodyPr>
            <a:noAutofit/>
          </a:bodyPr>
          <a:lstStyle/>
          <a:p>
            <a:r>
              <a:rPr lang="en-US" sz="7200" dirty="0"/>
              <a:t>Predictive chemistry</a:t>
            </a:r>
            <a:br>
              <a:rPr lang="en-US" sz="7200" dirty="0"/>
            </a:br>
            <a:r>
              <a:rPr lang="en-US" dirty="0"/>
              <a:t>Facilitating the synthesis of new molecules</a:t>
            </a:r>
            <a:endParaRPr lang="en-US" sz="7200" dirty="0"/>
          </a:p>
        </p:txBody>
      </p:sp>
      <p:sp>
        <p:nvSpPr>
          <p:cNvPr id="4" name="Footer Placeholder 3">
            <a:extLst>
              <a:ext uri="{FF2B5EF4-FFF2-40B4-BE49-F238E27FC236}">
                <a16:creationId xmlns:a16="http://schemas.microsoft.com/office/drawing/2014/main" id="{8263328E-C915-CF49-8E4E-5E3A4037C447}"/>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192D5BCD-DBD7-8A49-BF16-33F43F91C63E}"/>
              </a:ext>
            </a:extLst>
          </p:cNvPr>
          <p:cNvSpPr>
            <a:spLocks noGrp="1"/>
          </p:cNvSpPr>
          <p:nvPr>
            <p:ph type="sldNum" sz="quarter" idx="12"/>
          </p:nvPr>
        </p:nvSpPr>
        <p:spPr/>
        <p:txBody>
          <a:bodyPr/>
          <a:lstStyle/>
          <a:p>
            <a:fld id="{0264EB31-4F97-4EAC-AEBF-3978FBE8642D}" type="slidenum">
              <a:rPr lang="en-US" smtClean="0"/>
              <a:pPr/>
              <a:t>17</a:t>
            </a:fld>
            <a:endParaRPr lang="en-US" dirty="0"/>
          </a:p>
        </p:txBody>
      </p:sp>
    </p:spTree>
    <p:extLst>
      <p:ext uri="{BB962C8B-B14F-4D97-AF65-F5344CB8AC3E}">
        <p14:creationId xmlns:p14="http://schemas.microsoft.com/office/powerpoint/2010/main" val="961982283"/>
      </p:ext>
    </p:extLst>
  </p:cSld>
  <p:clrMapOvr>
    <a:masterClrMapping/>
  </p:clrMapOvr>
  <mc:AlternateContent xmlns:mc="http://schemas.openxmlformats.org/markup-compatibility/2006" xmlns:p14="http://schemas.microsoft.com/office/powerpoint/2010/main">
    <mc:Choice Requires="p14">
      <p:transition spd="slow" p14:dur="2000" advTm="10777"/>
    </mc:Choice>
    <mc:Fallback xmlns="">
      <p:transition spd="slow" advTm="10777"/>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Assessing synthesizability by planning synthetic routes</a:t>
            </a:r>
          </a:p>
        </p:txBody>
      </p:sp>
      <p:sp>
        <p:nvSpPr>
          <p:cNvPr id="3" name="Footer Placeholder 2">
            <a:extLst>
              <a:ext uri="{FF2B5EF4-FFF2-40B4-BE49-F238E27FC236}">
                <a16:creationId xmlns:a16="http://schemas.microsoft.com/office/drawing/2014/main" id="{39B68FD4-1CC9-4948-AA9A-457522986F7D}"/>
              </a:ext>
            </a:extLst>
          </p:cNvPr>
          <p:cNvSpPr>
            <a:spLocks noGrp="1"/>
          </p:cNvSpPr>
          <p:nvPr>
            <p:ph type="ftr" sz="quarter" idx="11"/>
          </p:nvPr>
        </p:nvSpPr>
        <p:spPr/>
        <p:txBody>
          <a:bodyPr/>
          <a:lstStyle/>
          <a:p>
            <a:r>
              <a:rPr lang="en-US" dirty="0">
                <a:solidFill>
                  <a:prstClr val="black">
                    <a:tint val="75000"/>
                  </a:prstClr>
                </a:solidFill>
              </a:rPr>
              <a:t>Flick et al., </a:t>
            </a:r>
            <a:r>
              <a:rPr lang="en-US" i="1" dirty="0">
                <a:solidFill>
                  <a:prstClr val="black">
                    <a:tint val="75000"/>
                  </a:prstClr>
                </a:solidFill>
              </a:rPr>
              <a:t>J. Med. Chem. </a:t>
            </a:r>
            <a:r>
              <a:rPr lang="en-US" b="1" dirty="0">
                <a:solidFill>
                  <a:prstClr val="black">
                    <a:tint val="75000"/>
                  </a:prstClr>
                </a:solidFill>
              </a:rPr>
              <a:t>2017</a:t>
            </a:r>
            <a:r>
              <a:rPr lang="en-US" dirty="0">
                <a:solidFill>
                  <a:prstClr val="black">
                    <a:tint val="75000"/>
                  </a:prstClr>
                </a:solidFill>
              </a:rPr>
              <a:t>, </a:t>
            </a:r>
            <a:r>
              <a:rPr lang="en-US" i="1" dirty="0">
                <a:solidFill>
                  <a:prstClr val="black">
                    <a:tint val="75000"/>
                  </a:prstClr>
                </a:solidFill>
              </a:rPr>
              <a:t>60</a:t>
            </a:r>
            <a:r>
              <a:rPr lang="en-US" dirty="0">
                <a:solidFill>
                  <a:prstClr val="black">
                    <a:tint val="75000"/>
                  </a:prstClr>
                </a:solidFill>
              </a:rPr>
              <a:t>.</a:t>
            </a:r>
            <a:endParaRPr lang="en-US" b="1" dirty="0">
              <a:solidFill>
                <a:prstClr val="black">
                  <a:tint val="75000"/>
                </a:prstClr>
              </a:solidFill>
            </a:endParaRPr>
          </a:p>
        </p:txBody>
      </p:sp>
      <p:sp>
        <p:nvSpPr>
          <p:cNvPr id="4" name="Slide Number Placeholder 3">
            <a:extLst>
              <a:ext uri="{FF2B5EF4-FFF2-40B4-BE49-F238E27FC236}">
                <a16:creationId xmlns:a16="http://schemas.microsoft.com/office/drawing/2014/main" id="{ACFBBC80-C3FB-674E-BC20-389AD5BBED50}"/>
              </a:ext>
            </a:extLst>
          </p:cNvPr>
          <p:cNvSpPr>
            <a:spLocks noGrp="1"/>
          </p:cNvSpPr>
          <p:nvPr>
            <p:ph type="sldNum" sz="quarter" idx="12"/>
          </p:nvPr>
        </p:nvSpPr>
        <p:spPr/>
        <p:txBody>
          <a:bodyPr/>
          <a:lstStyle/>
          <a:p>
            <a:fld id="{0264EB31-4F97-4EAC-AEBF-3978FBE8642D}" type="slidenum">
              <a:rPr lang="en-US" smtClean="0"/>
              <a:pPr/>
              <a:t>18</a:t>
            </a:fld>
            <a:endParaRPr lang="en-US" dirty="0"/>
          </a:p>
        </p:txBody>
      </p:sp>
      <p:sp>
        <p:nvSpPr>
          <p:cNvPr id="42" name="TextBox 41">
            <a:extLst>
              <a:ext uri="{FF2B5EF4-FFF2-40B4-BE49-F238E27FC236}">
                <a16:creationId xmlns:a16="http://schemas.microsoft.com/office/drawing/2014/main" id="{DC12CAA0-4830-4A43-B2CA-88BF246D8D3A}"/>
              </a:ext>
            </a:extLst>
          </p:cNvPr>
          <p:cNvSpPr txBox="1"/>
          <p:nvPr/>
        </p:nvSpPr>
        <p:spPr>
          <a:xfrm>
            <a:off x="249153" y="1647564"/>
            <a:ext cx="2305439" cy="4216539"/>
          </a:xfrm>
          <a:prstGeom prst="rect">
            <a:avLst/>
          </a:prstGeom>
          <a:noFill/>
        </p:spPr>
        <p:txBody>
          <a:bodyPr wrap="none" rtlCol="0">
            <a:spAutoFit/>
          </a:bodyPr>
          <a:lstStyle/>
          <a:p>
            <a:r>
              <a:rPr lang="en-US" sz="2000" b="1" dirty="0">
                <a:solidFill>
                  <a:srgbClr val="BE1900"/>
                </a:solidFill>
              </a:rPr>
              <a:t>Reactants </a:t>
            </a:r>
          </a:p>
          <a:p>
            <a:r>
              <a:rPr lang="en-US" sz="2000" dirty="0">
                <a:solidFill>
                  <a:srgbClr val="BE1900"/>
                </a:solidFill>
              </a:rPr>
              <a:t>(starting materials)</a:t>
            </a:r>
          </a:p>
          <a:p>
            <a:endParaRPr lang="en-US" sz="2000" dirty="0">
              <a:solidFill>
                <a:srgbClr val="A31E35"/>
              </a:solidFill>
            </a:endParaRPr>
          </a:p>
          <a:p>
            <a:r>
              <a:rPr lang="en-US" sz="2000" b="1" dirty="0">
                <a:solidFill>
                  <a:srgbClr val="A28D00"/>
                </a:solidFill>
              </a:rPr>
              <a:t>Intermediates</a:t>
            </a:r>
          </a:p>
          <a:p>
            <a:endParaRPr lang="en-US" sz="2000" dirty="0">
              <a:solidFill>
                <a:schemeClr val="accent6"/>
              </a:solidFill>
            </a:endParaRPr>
          </a:p>
          <a:p>
            <a:r>
              <a:rPr lang="en-US" sz="2000" b="1" dirty="0">
                <a:solidFill>
                  <a:srgbClr val="01219A"/>
                </a:solidFill>
              </a:rPr>
              <a:t>Conditions</a:t>
            </a:r>
          </a:p>
          <a:p>
            <a:r>
              <a:rPr lang="en-US" sz="2000" dirty="0">
                <a:solidFill>
                  <a:srgbClr val="01219A"/>
                </a:solidFill>
              </a:rPr>
              <a:t>+ concentrations</a:t>
            </a:r>
            <a:br>
              <a:rPr lang="en-US" sz="2000" dirty="0">
                <a:solidFill>
                  <a:srgbClr val="01219A"/>
                </a:solidFill>
              </a:rPr>
            </a:br>
            <a:r>
              <a:rPr lang="en-US" sz="2000" dirty="0">
                <a:solidFill>
                  <a:srgbClr val="01219A"/>
                </a:solidFill>
              </a:rPr>
              <a:t>and reaction times</a:t>
            </a:r>
          </a:p>
          <a:p>
            <a:endParaRPr lang="en-US" sz="2000" dirty="0">
              <a:solidFill>
                <a:schemeClr val="accent2"/>
              </a:solidFill>
            </a:endParaRPr>
          </a:p>
          <a:p>
            <a:endParaRPr lang="en-US" sz="2000" b="1" dirty="0">
              <a:solidFill>
                <a:srgbClr val="008000"/>
              </a:solidFill>
            </a:endParaRPr>
          </a:p>
          <a:p>
            <a:endParaRPr lang="en-US" sz="800" b="1" dirty="0">
              <a:solidFill>
                <a:srgbClr val="008000"/>
              </a:solidFill>
            </a:endParaRPr>
          </a:p>
          <a:p>
            <a:r>
              <a:rPr lang="en-US" sz="2000" b="1" dirty="0">
                <a:solidFill>
                  <a:srgbClr val="008000"/>
                </a:solidFill>
              </a:rPr>
              <a:t>Product</a:t>
            </a:r>
          </a:p>
          <a:p>
            <a:r>
              <a:rPr lang="en-US" sz="2000" dirty="0">
                <a:solidFill>
                  <a:srgbClr val="008000"/>
                </a:solidFill>
              </a:rPr>
              <a:t>(target compound)</a:t>
            </a:r>
            <a:endParaRPr lang="en-US" sz="2000" dirty="0">
              <a:solidFill>
                <a:schemeClr val="accent2"/>
              </a:solidFill>
            </a:endParaRPr>
          </a:p>
          <a:p>
            <a:endParaRPr lang="en-US" sz="2000" dirty="0">
              <a:solidFill>
                <a:srgbClr val="A31E35"/>
              </a:solidFill>
            </a:endParaRPr>
          </a:p>
        </p:txBody>
      </p:sp>
      <p:pic>
        <p:nvPicPr>
          <p:cNvPr id="7" name="Picture 6">
            <a:extLst>
              <a:ext uri="{FF2B5EF4-FFF2-40B4-BE49-F238E27FC236}">
                <a16:creationId xmlns:a16="http://schemas.microsoft.com/office/drawing/2014/main" id="{D4854869-227E-3245-8E7B-DB76E3F2ADA3}"/>
              </a:ext>
            </a:extLst>
          </p:cNvPr>
          <p:cNvPicPr>
            <a:picLocks noChangeAspect="1"/>
          </p:cNvPicPr>
          <p:nvPr/>
        </p:nvPicPr>
        <p:blipFill>
          <a:blip r:embed="rId4"/>
          <a:stretch>
            <a:fillRect/>
          </a:stretch>
        </p:blipFill>
        <p:spPr>
          <a:xfrm>
            <a:off x="3291747" y="1014412"/>
            <a:ext cx="8512972" cy="5100637"/>
          </a:xfrm>
          <a:prstGeom prst="rect">
            <a:avLst/>
          </a:prstGeom>
        </p:spPr>
      </p:pic>
      <p:sp>
        <p:nvSpPr>
          <p:cNvPr id="5" name="Rectangle 4">
            <a:extLst>
              <a:ext uri="{FF2B5EF4-FFF2-40B4-BE49-F238E27FC236}">
                <a16:creationId xmlns:a16="http://schemas.microsoft.com/office/drawing/2014/main" id="{45B3CC45-C285-084D-97C4-24F08736F3A7}"/>
              </a:ext>
            </a:extLst>
          </p:cNvPr>
          <p:cNvSpPr/>
          <p:nvPr/>
        </p:nvSpPr>
        <p:spPr>
          <a:xfrm>
            <a:off x="219456" y="1487424"/>
            <a:ext cx="2822449" cy="2792990"/>
          </a:xfrm>
          <a:prstGeom prst="rect">
            <a:avLst/>
          </a:prstGeom>
          <a:noFill/>
          <a:ln w="38100">
            <a:solidFill>
              <a:schemeClr val="tx1">
                <a:lumMod val="50000"/>
                <a:lumOff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A6A157EE-9EAB-1640-8AFD-5310EE5A20C0}"/>
              </a:ext>
            </a:extLst>
          </p:cNvPr>
          <p:cNvSpPr/>
          <p:nvPr/>
        </p:nvSpPr>
        <p:spPr>
          <a:xfrm>
            <a:off x="219456" y="4684394"/>
            <a:ext cx="2822449" cy="936118"/>
          </a:xfrm>
          <a:prstGeom prst="rect">
            <a:avLst/>
          </a:prstGeom>
          <a:noFill/>
          <a:ln w="38100">
            <a:solidFill>
              <a:schemeClr val="tx1">
                <a:lumMod val="50000"/>
                <a:lumOff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02408670-7796-F844-9836-F2EFDEE067BC}"/>
              </a:ext>
            </a:extLst>
          </p:cNvPr>
          <p:cNvSpPr txBox="1"/>
          <p:nvPr/>
        </p:nvSpPr>
        <p:spPr>
          <a:xfrm>
            <a:off x="1174887" y="1303780"/>
            <a:ext cx="941283" cy="369332"/>
          </a:xfrm>
          <a:prstGeom prst="rect">
            <a:avLst/>
          </a:prstGeom>
          <a:solidFill>
            <a:schemeClr val="bg1"/>
          </a:solidFill>
        </p:spPr>
        <p:txBody>
          <a:bodyPr wrap="none" rtlCol="0">
            <a:spAutoFit/>
          </a:bodyPr>
          <a:lstStyle/>
          <a:p>
            <a:pPr algn="ctr"/>
            <a:r>
              <a:rPr lang="en-US" b="1" dirty="0">
                <a:solidFill>
                  <a:schemeClr val="tx1">
                    <a:lumMod val="50000"/>
                    <a:lumOff val="50000"/>
                  </a:schemeClr>
                </a:solidFill>
              </a:rPr>
              <a:t>Output</a:t>
            </a:r>
          </a:p>
        </p:txBody>
      </p:sp>
      <p:sp>
        <p:nvSpPr>
          <p:cNvPr id="10" name="TextBox 9">
            <a:extLst>
              <a:ext uri="{FF2B5EF4-FFF2-40B4-BE49-F238E27FC236}">
                <a16:creationId xmlns:a16="http://schemas.microsoft.com/office/drawing/2014/main" id="{319D2BA4-E1DA-3449-ABB8-64D0073927CA}"/>
              </a:ext>
            </a:extLst>
          </p:cNvPr>
          <p:cNvSpPr txBox="1"/>
          <p:nvPr/>
        </p:nvSpPr>
        <p:spPr>
          <a:xfrm>
            <a:off x="1243584" y="4485892"/>
            <a:ext cx="764215" cy="369332"/>
          </a:xfrm>
          <a:prstGeom prst="rect">
            <a:avLst/>
          </a:prstGeom>
          <a:solidFill>
            <a:schemeClr val="bg1"/>
          </a:solidFill>
        </p:spPr>
        <p:txBody>
          <a:bodyPr wrap="square" rtlCol="0">
            <a:spAutoFit/>
          </a:bodyPr>
          <a:lstStyle/>
          <a:p>
            <a:pPr algn="ctr"/>
            <a:r>
              <a:rPr lang="en-US" b="1" dirty="0">
                <a:solidFill>
                  <a:schemeClr val="tx1">
                    <a:lumMod val="50000"/>
                    <a:lumOff val="50000"/>
                  </a:schemeClr>
                </a:solidFill>
              </a:rPr>
              <a:t>Input</a:t>
            </a:r>
          </a:p>
        </p:txBody>
      </p:sp>
    </p:spTree>
    <p:custDataLst>
      <p:tags r:id="rId1"/>
    </p:custDataLst>
    <p:extLst>
      <p:ext uri="{BB962C8B-B14F-4D97-AF65-F5344CB8AC3E}">
        <p14:creationId xmlns:p14="http://schemas.microsoft.com/office/powerpoint/2010/main" val="2134362399"/>
      </p:ext>
    </p:extLst>
  </p:cSld>
  <p:clrMapOvr>
    <a:masterClrMapping/>
  </p:clrMapOvr>
  <mc:AlternateContent xmlns:mc="http://schemas.openxmlformats.org/markup-compatibility/2006" xmlns:p14="http://schemas.microsoft.com/office/powerpoint/2010/main">
    <mc:Choice Requires="p14">
      <p:transition spd="slow" p14:dur="2000" advTm="93194"/>
    </mc:Choice>
    <mc:Fallback xmlns="">
      <p:transition spd="slow" advTm="93194"/>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90116-26BF-9246-B591-385FF40335A9}"/>
              </a:ext>
            </a:extLst>
          </p:cNvPr>
          <p:cNvSpPr>
            <a:spLocks noGrp="1"/>
          </p:cNvSpPr>
          <p:nvPr>
            <p:ph type="title"/>
          </p:nvPr>
        </p:nvSpPr>
        <p:spPr/>
        <p:txBody>
          <a:bodyPr>
            <a:normAutofit/>
          </a:bodyPr>
          <a:lstStyle/>
          <a:p>
            <a:r>
              <a:rPr lang="en-US" dirty="0"/>
              <a:t>Learning from experience</a:t>
            </a:r>
          </a:p>
        </p:txBody>
      </p:sp>
      <p:sp>
        <p:nvSpPr>
          <p:cNvPr id="4" name="Footer Placeholder 3">
            <a:extLst>
              <a:ext uri="{FF2B5EF4-FFF2-40B4-BE49-F238E27FC236}">
                <a16:creationId xmlns:a16="http://schemas.microsoft.com/office/drawing/2014/main" id="{82AE2883-4889-A640-BF40-A816D2F0E329}"/>
              </a:ext>
            </a:extLst>
          </p:cNvPr>
          <p:cNvSpPr>
            <a:spLocks noGrp="1"/>
          </p:cNvSpPr>
          <p:nvPr>
            <p:ph type="ftr" sz="quarter" idx="11"/>
          </p:nvPr>
        </p:nvSpPr>
        <p:spPr/>
        <p:txBody>
          <a:bodyPr/>
          <a:lstStyle/>
          <a:p>
            <a:r>
              <a:rPr lang="en-US" dirty="0"/>
              <a:t>Examples shown from </a:t>
            </a:r>
            <a:r>
              <a:rPr lang="en-US" dirty="0" err="1"/>
              <a:t>Reaxys</a:t>
            </a:r>
            <a:endParaRPr lang="en-US" dirty="0"/>
          </a:p>
        </p:txBody>
      </p:sp>
      <p:sp>
        <p:nvSpPr>
          <p:cNvPr id="5" name="Slide Number Placeholder 4">
            <a:extLst>
              <a:ext uri="{FF2B5EF4-FFF2-40B4-BE49-F238E27FC236}">
                <a16:creationId xmlns:a16="http://schemas.microsoft.com/office/drawing/2014/main" id="{8879537B-B986-2D4F-BC86-6393CD0B0154}"/>
              </a:ext>
            </a:extLst>
          </p:cNvPr>
          <p:cNvSpPr>
            <a:spLocks noGrp="1"/>
          </p:cNvSpPr>
          <p:nvPr>
            <p:ph type="sldNum" sz="quarter" idx="12"/>
          </p:nvPr>
        </p:nvSpPr>
        <p:spPr/>
        <p:txBody>
          <a:bodyPr/>
          <a:lstStyle/>
          <a:p>
            <a:fld id="{0264EB31-4F97-4EAC-AEBF-3978FBE8642D}" type="slidenum">
              <a:rPr lang="en-US" smtClean="0"/>
              <a:pPr/>
              <a:t>19</a:t>
            </a:fld>
            <a:endParaRPr lang="en-US" dirty="0"/>
          </a:p>
        </p:txBody>
      </p:sp>
      <p:sp>
        <p:nvSpPr>
          <p:cNvPr id="11" name="Content Placeholder 2">
            <a:extLst>
              <a:ext uri="{FF2B5EF4-FFF2-40B4-BE49-F238E27FC236}">
                <a16:creationId xmlns:a16="http://schemas.microsoft.com/office/drawing/2014/main" id="{2E574BFF-E3AE-F24A-87CB-30E2477BCE92}"/>
              </a:ext>
            </a:extLst>
          </p:cNvPr>
          <p:cNvSpPr txBox="1">
            <a:spLocks/>
          </p:cNvSpPr>
          <p:nvPr/>
        </p:nvSpPr>
        <p:spPr>
          <a:xfrm>
            <a:off x="287383" y="5805091"/>
            <a:ext cx="11607998" cy="654958"/>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Courier New" panose="02070309020205020404" pitchFamily="49" charset="0"/>
              <a:buChar char="o"/>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Wingdings" panose="05000000000000000000" pitchFamily="2" charset="2"/>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n-US" dirty="0">
              <a:solidFill>
                <a:srgbClr val="A31E35"/>
              </a:solidFill>
            </a:endParaRPr>
          </a:p>
        </p:txBody>
      </p:sp>
      <p:pic>
        <p:nvPicPr>
          <p:cNvPr id="12" name="Picture 11">
            <a:extLst>
              <a:ext uri="{FF2B5EF4-FFF2-40B4-BE49-F238E27FC236}">
                <a16:creationId xmlns:a16="http://schemas.microsoft.com/office/drawing/2014/main" id="{9709BBC1-F82B-2747-9502-D4A4E9181F03}"/>
              </a:ext>
            </a:extLst>
          </p:cNvPr>
          <p:cNvPicPr>
            <a:picLocks noChangeAspect="1"/>
          </p:cNvPicPr>
          <p:nvPr/>
        </p:nvPicPr>
        <p:blipFill>
          <a:blip r:embed="rId4"/>
          <a:stretch>
            <a:fillRect/>
          </a:stretch>
        </p:blipFill>
        <p:spPr>
          <a:xfrm>
            <a:off x="110391" y="4242646"/>
            <a:ext cx="4787374" cy="1908553"/>
          </a:xfrm>
          <a:prstGeom prst="rect">
            <a:avLst/>
          </a:prstGeom>
          <a:ln>
            <a:solidFill>
              <a:schemeClr val="tx1"/>
            </a:solidFill>
          </a:ln>
          <a:effectLst>
            <a:outerShdw blurRad="50800" dist="38100" dir="2700000" algn="tl" rotWithShape="0">
              <a:prstClr val="black">
                <a:alpha val="40000"/>
              </a:prstClr>
            </a:outerShdw>
          </a:effectLst>
        </p:spPr>
      </p:pic>
      <p:pic>
        <p:nvPicPr>
          <p:cNvPr id="13" name="Picture 12">
            <a:extLst>
              <a:ext uri="{FF2B5EF4-FFF2-40B4-BE49-F238E27FC236}">
                <a16:creationId xmlns:a16="http://schemas.microsoft.com/office/drawing/2014/main" id="{F61EA558-E5A6-E04A-B62B-676E26A36F46}"/>
              </a:ext>
            </a:extLst>
          </p:cNvPr>
          <p:cNvPicPr>
            <a:picLocks noChangeAspect="1"/>
          </p:cNvPicPr>
          <p:nvPr/>
        </p:nvPicPr>
        <p:blipFill>
          <a:blip r:embed="rId5"/>
          <a:stretch>
            <a:fillRect/>
          </a:stretch>
        </p:blipFill>
        <p:spPr>
          <a:xfrm>
            <a:off x="5041358" y="4234079"/>
            <a:ext cx="6997111" cy="1917120"/>
          </a:xfrm>
          <a:prstGeom prst="rect">
            <a:avLst/>
          </a:prstGeom>
          <a:ln>
            <a:solidFill>
              <a:schemeClr val="tx1"/>
            </a:solidFill>
          </a:ln>
          <a:effectLst>
            <a:outerShdw blurRad="50800" dist="38100" dir="2700000" algn="tl" rotWithShape="0">
              <a:prstClr val="black">
                <a:alpha val="40000"/>
              </a:prstClr>
            </a:outerShdw>
          </a:effectLst>
        </p:spPr>
      </p:pic>
      <p:grpSp>
        <p:nvGrpSpPr>
          <p:cNvPr id="6" name="Group 5">
            <a:extLst>
              <a:ext uri="{FF2B5EF4-FFF2-40B4-BE49-F238E27FC236}">
                <a16:creationId xmlns:a16="http://schemas.microsoft.com/office/drawing/2014/main" id="{D5400D43-47E4-5245-9372-105C4F7B1E0D}"/>
              </a:ext>
            </a:extLst>
          </p:cNvPr>
          <p:cNvGrpSpPr/>
          <p:nvPr/>
        </p:nvGrpSpPr>
        <p:grpSpPr>
          <a:xfrm>
            <a:off x="8169409" y="952299"/>
            <a:ext cx="2718531" cy="3102881"/>
            <a:chOff x="8409252" y="935036"/>
            <a:chExt cx="2718531" cy="3102881"/>
          </a:xfrm>
        </p:grpSpPr>
        <p:grpSp>
          <p:nvGrpSpPr>
            <p:cNvPr id="15" name="Group 14">
              <a:extLst>
                <a:ext uri="{FF2B5EF4-FFF2-40B4-BE49-F238E27FC236}">
                  <a16:creationId xmlns:a16="http://schemas.microsoft.com/office/drawing/2014/main" id="{C2AAF635-E8D3-BD47-BC09-A1DE97E40B1D}"/>
                </a:ext>
              </a:extLst>
            </p:cNvPr>
            <p:cNvGrpSpPr/>
            <p:nvPr/>
          </p:nvGrpSpPr>
          <p:grpSpPr>
            <a:xfrm>
              <a:off x="8522844" y="935036"/>
              <a:ext cx="2359768" cy="2958920"/>
              <a:chOff x="864509" y="2966740"/>
              <a:chExt cx="1743960" cy="2186756"/>
            </a:xfrm>
          </p:grpSpPr>
          <p:sp>
            <p:nvSpPr>
              <p:cNvPr id="17" name="Rectangle 5">
                <a:extLst>
                  <a:ext uri="{FF2B5EF4-FFF2-40B4-BE49-F238E27FC236}">
                    <a16:creationId xmlns:a16="http://schemas.microsoft.com/office/drawing/2014/main" id="{85109E48-F762-9349-AD54-DA30A6007C2C}"/>
                  </a:ext>
                </a:extLst>
              </p:cNvPr>
              <p:cNvSpPr/>
              <p:nvPr/>
            </p:nvSpPr>
            <p:spPr>
              <a:xfrm>
                <a:off x="864509" y="3042784"/>
                <a:ext cx="1646714" cy="2110712"/>
              </a:xfrm>
              <a:custGeom>
                <a:avLst/>
                <a:gdLst>
                  <a:gd name="connsiteX0" fmla="*/ 0 w 1490870"/>
                  <a:gd name="connsiteY0" fmla="*/ 0 h 1928191"/>
                  <a:gd name="connsiteX1" fmla="*/ 1490870 w 1490870"/>
                  <a:gd name="connsiteY1" fmla="*/ 0 h 1928191"/>
                  <a:gd name="connsiteX2" fmla="*/ 1490870 w 1490870"/>
                  <a:gd name="connsiteY2" fmla="*/ 1928191 h 1928191"/>
                  <a:gd name="connsiteX3" fmla="*/ 0 w 1490870"/>
                  <a:gd name="connsiteY3" fmla="*/ 1928191 h 1928191"/>
                  <a:gd name="connsiteX4" fmla="*/ 0 w 1490870"/>
                  <a:gd name="connsiteY4" fmla="*/ 0 h 1928191"/>
                  <a:gd name="connsiteX0" fmla="*/ 0 w 1490870"/>
                  <a:gd name="connsiteY0" fmla="*/ 0 h 1928191"/>
                  <a:gd name="connsiteX1" fmla="*/ 1490870 w 1490870"/>
                  <a:gd name="connsiteY1" fmla="*/ 0 h 1928191"/>
                  <a:gd name="connsiteX2" fmla="*/ 1411357 w 1490870"/>
                  <a:gd name="connsiteY2" fmla="*/ 0 h 1928191"/>
                  <a:gd name="connsiteX3" fmla="*/ 1490870 w 1490870"/>
                  <a:gd name="connsiteY3" fmla="*/ 1928191 h 1928191"/>
                  <a:gd name="connsiteX4" fmla="*/ 0 w 1490870"/>
                  <a:gd name="connsiteY4" fmla="*/ 1928191 h 1928191"/>
                  <a:gd name="connsiteX5" fmla="*/ 0 w 1490870"/>
                  <a:gd name="connsiteY5" fmla="*/ 0 h 1928191"/>
                  <a:gd name="connsiteX0" fmla="*/ 0 w 1490870"/>
                  <a:gd name="connsiteY0" fmla="*/ 0 h 1928191"/>
                  <a:gd name="connsiteX1" fmla="*/ 1490870 w 1490870"/>
                  <a:gd name="connsiteY1" fmla="*/ 0 h 1928191"/>
                  <a:gd name="connsiteX2" fmla="*/ 1490870 w 1490870"/>
                  <a:gd name="connsiteY2" fmla="*/ 417444 h 1928191"/>
                  <a:gd name="connsiteX3" fmla="*/ 1490870 w 1490870"/>
                  <a:gd name="connsiteY3" fmla="*/ 1928191 h 1928191"/>
                  <a:gd name="connsiteX4" fmla="*/ 0 w 1490870"/>
                  <a:gd name="connsiteY4" fmla="*/ 1928191 h 1928191"/>
                  <a:gd name="connsiteX5" fmla="*/ 0 w 1490870"/>
                  <a:gd name="connsiteY5" fmla="*/ 0 h 1928191"/>
                  <a:gd name="connsiteX0" fmla="*/ 0 w 1490870"/>
                  <a:gd name="connsiteY0" fmla="*/ 0 h 1928191"/>
                  <a:gd name="connsiteX1" fmla="*/ 1212575 w 1490870"/>
                  <a:gd name="connsiteY1" fmla="*/ 19879 h 1928191"/>
                  <a:gd name="connsiteX2" fmla="*/ 1490870 w 1490870"/>
                  <a:gd name="connsiteY2" fmla="*/ 417444 h 1928191"/>
                  <a:gd name="connsiteX3" fmla="*/ 1490870 w 1490870"/>
                  <a:gd name="connsiteY3" fmla="*/ 1928191 h 1928191"/>
                  <a:gd name="connsiteX4" fmla="*/ 0 w 1490870"/>
                  <a:gd name="connsiteY4" fmla="*/ 1928191 h 1928191"/>
                  <a:gd name="connsiteX5" fmla="*/ 0 w 1490870"/>
                  <a:gd name="connsiteY5" fmla="*/ 0 h 1928191"/>
                  <a:gd name="connsiteX0" fmla="*/ 0 w 1504317"/>
                  <a:gd name="connsiteY0" fmla="*/ 0 h 1928191"/>
                  <a:gd name="connsiteX1" fmla="*/ 1212575 w 1504317"/>
                  <a:gd name="connsiteY1" fmla="*/ 19879 h 1928191"/>
                  <a:gd name="connsiteX2" fmla="*/ 1504317 w 1504317"/>
                  <a:gd name="connsiteY2" fmla="*/ 377103 h 1928191"/>
                  <a:gd name="connsiteX3" fmla="*/ 1490870 w 1504317"/>
                  <a:gd name="connsiteY3" fmla="*/ 1928191 h 1928191"/>
                  <a:gd name="connsiteX4" fmla="*/ 0 w 1504317"/>
                  <a:gd name="connsiteY4" fmla="*/ 1928191 h 1928191"/>
                  <a:gd name="connsiteX5" fmla="*/ 0 w 1504317"/>
                  <a:gd name="connsiteY5" fmla="*/ 0 h 1928191"/>
                  <a:gd name="connsiteX0" fmla="*/ 0 w 1504317"/>
                  <a:gd name="connsiteY0" fmla="*/ 0 h 1928191"/>
                  <a:gd name="connsiteX1" fmla="*/ 1212575 w 1504317"/>
                  <a:gd name="connsiteY1" fmla="*/ 19879 h 1928191"/>
                  <a:gd name="connsiteX2" fmla="*/ 1504317 w 1504317"/>
                  <a:gd name="connsiteY2" fmla="*/ 377103 h 1928191"/>
                  <a:gd name="connsiteX3" fmla="*/ 1490870 w 1504317"/>
                  <a:gd name="connsiteY3" fmla="*/ 1928191 h 1928191"/>
                  <a:gd name="connsiteX4" fmla="*/ 0 w 1504317"/>
                  <a:gd name="connsiteY4" fmla="*/ 1928191 h 1928191"/>
                  <a:gd name="connsiteX5" fmla="*/ 0 w 1504317"/>
                  <a:gd name="connsiteY5" fmla="*/ 0 h 1928191"/>
                  <a:gd name="connsiteX0" fmla="*/ 0 w 1504317"/>
                  <a:gd name="connsiteY0" fmla="*/ 0 h 1928191"/>
                  <a:gd name="connsiteX1" fmla="*/ 1212575 w 1504317"/>
                  <a:gd name="connsiteY1" fmla="*/ 19879 h 1928191"/>
                  <a:gd name="connsiteX2" fmla="*/ 1410187 w 1504317"/>
                  <a:gd name="connsiteY2" fmla="*/ 276542 h 1928191"/>
                  <a:gd name="connsiteX3" fmla="*/ 1504317 w 1504317"/>
                  <a:gd name="connsiteY3" fmla="*/ 377103 h 1928191"/>
                  <a:gd name="connsiteX4" fmla="*/ 1490870 w 1504317"/>
                  <a:gd name="connsiteY4" fmla="*/ 1928191 h 1928191"/>
                  <a:gd name="connsiteX5" fmla="*/ 0 w 1504317"/>
                  <a:gd name="connsiteY5" fmla="*/ 1928191 h 1928191"/>
                  <a:gd name="connsiteX6" fmla="*/ 0 w 1504317"/>
                  <a:gd name="connsiteY6" fmla="*/ 0 h 1928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04317" h="1928191">
                    <a:moveTo>
                      <a:pt x="0" y="0"/>
                    </a:moveTo>
                    <a:lnTo>
                      <a:pt x="1212575" y="19879"/>
                    </a:lnTo>
                    <a:lnTo>
                      <a:pt x="1410187" y="276542"/>
                    </a:lnTo>
                    <a:lnTo>
                      <a:pt x="1504317" y="377103"/>
                    </a:lnTo>
                    <a:cubicBezTo>
                      <a:pt x="1486388" y="1929556"/>
                      <a:pt x="1495352" y="1411162"/>
                      <a:pt x="1490870" y="1928191"/>
                    </a:cubicBezTo>
                    <a:lnTo>
                      <a:pt x="0" y="1928191"/>
                    </a:lnTo>
                    <a:lnTo>
                      <a:pt x="0" y="0"/>
                    </a:lnTo>
                    <a:close/>
                  </a:path>
                </a:pathLst>
              </a:custGeom>
              <a:solidFill>
                <a:schemeClr val="bg1">
                  <a:lumMod val="75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Gill Sans MT" panose="020B0502020104020203" pitchFamily="34" charset="77"/>
                </a:endParaRPr>
              </a:p>
            </p:txBody>
          </p:sp>
          <p:grpSp>
            <p:nvGrpSpPr>
              <p:cNvPr id="18" name="Group 17">
                <a:extLst>
                  <a:ext uri="{FF2B5EF4-FFF2-40B4-BE49-F238E27FC236}">
                    <a16:creationId xmlns:a16="http://schemas.microsoft.com/office/drawing/2014/main" id="{6D6DF102-9707-AF49-A8FF-737E9D9133F9}"/>
                  </a:ext>
                </a:extLst>
              </p:cNvPr>
              <p:cNvGrpSpPr/>
              <p:nvPr/>
            </p:nvGrpSpPr>
            <p:grpSpPr>
              <a:xfrm>
                <a:off x="961755" y="2966740"/>
                <a:ext cx="1646714" cy="2110712"/>
                <a:chOff x="9737425" y="4927470"/>
                <a:chExt cx="1504317" cy="1928191"/>
              </a:xfrm>
            </p:grpSpPr>
            <p:sp>
              <p:nvSpPr>
                <p:cNvPr id="19" name="Rectangle 5">
                  <a:extLst>
                    <a:ext uri="{FF2B5EF4-FFF2-40B4-BE49-F238E27FC236}">
                      <a16:creationId xmlns:a16="http://schemas.microsoft.com/office/drawing/2014/main" id="{0902F5BF-7ECD-954D-A234-9606DEF764EE}"/>
                    </a:ext>
                  </a:extLst>
                </p:cNvPr>
                <p:cNvSpPr/>
                <p:nvPr/>
              </p:nvSpPr>
              <p:spPr>
                <a:xfrm>
                  <a:off x="9737425" y="4927470"/>
                  <a:ext cx="1504317" cy="1928191"/>
                </a:xfrm>
                <a:custGeom>
                  <a:avLst/>
                  <a:gdLst>
                    <a:gd name="connsiteX0" fmla="*/ 0 w 1490870"/>
                    <a:gd name="connsiteY0" fmla="*/ 0 h 1928191"/>
                    <a:gd name="connsiteX1" fmla="*/ 1490870 w 1490870"/>
                    <a:gd name="connsiteY1" fmla="*/ 0 h 1928191"/>
                    <a:gd name="connsiteX2" fmla="*/ 1490870 w 1490870"/>
                    <a:gd name="connsiteY2" fmla="*/ 1928191 h 1928191"/>
                    <a:gd name="connsiteX3" fmla="*/ 0 w 1490870"/>
                    <a:gd name="connsiteY3" fmla="*/ 1928191 h 1928191"/>
                    <a:gd name="connsiteX4" fmla="*/ 0 w 1490870"/>
                    <a:gd name="connsiteY4" fmla="*/ 0 h 1928191"/>
                    <a:gd name="connsiteX0" fmla="*/ 0 w 1490870"/>
                    <a:gd name="connsiteY0" fmla="*/ 0 h 1928191"/>
                    <a:gd name="connsiteX1" fmla="*/ 1490870 w 1490870"/>
                    <a:gd name="connsiteY1" fmla="*/ 0 h 1928191"/>
                    <a:gd name="connsiteX2" fmla="*/ 1411357 w 1490870"/>
                    <a:gd name="connsiteY2" fmla="*/ 0 h 1928191"/>
                    <a:gd name="connsiteX3" fmla="*/ 1490870 w 1490870"/>
                    <a:gd name="connsiteY3" fmla="*/ 1928191 h 1928191"/>
                    <a:gd name="connsiteX4" fmla="*/ 0 w 1490870"/>
                    <a:gd name="connsiteY4" fmla="*/ 1928191 h 1928191"/>
                    <a:gd name="connsiteX5" fmla="*/ 0 w 1490870"/>
                    <a:gd name="connsiteY5" fmla="*/ 0 h 1928191"/>
                    <a:gd name="connsiteX0" fmla="*/ 0 w 1490870"/>
                    <a:gd name="connsiteY0" fmla="*/ 0 h 1928191"/>
                    <a:gd name="connsiteX1" fmla="*/ 1490870 w 1490870"/>
                    <a:gd name="connsiteY1" fmla="*/ 0 h 1928191"/>
                    <a:gd name="connsiteX2" fmla="*/ 1490870 w 1490870"/>
                    <a:gd name="connsiteY2" fmla="*/ 417444 h 1928191"/>
                    <a:gd name="connsiteX3" fmla="*/ 1490870 w 1490870"/>
                    <a:gd name="connsiteY3" fmla="*/ 1928191 h 1928191"/>
                    <a:gd name="connsiteX4" fmla="*/ 0 w 1490870"/>
                    <a:gd name="connsiteY4" fmla="*/ 1928191 h 1928191"/>
                    <a:gd name="connsiteX5" fmla="*/ 0 w 1490870"/>
                    <a:gd name="connsiteY5" fmla="*/ 0 h 1928191"/>
                    <a:gd name="connsiteX0" fmla="*/ 0 w 1490870"/>
                    <a:gd name="connsiteY0" fmla="*/ 0 h 1928191"/>
                    <a:gd name="connsiteX1" fmla="*/ 1212575 w 1490870"/>
                    <a:gd name="connsiteY1" fmla="*/ 19879 h 1928191"/>
                    <a:gd name="connsiteX2" fmla="*/ 1490870 w 1490870"/>
                    <a:gd name="connsiteY2" fmla="*/ 417444 h 1928191"/>
                    <a:gd name="connsiteX3" fmla="*/ 1490870 w 1490870"/>
                    <a:gd name="connsiteY3" fmla="*/ 1928191 h 1928191"/>
                    <a:gd name="connsiteX4" fmla="*/ 0 w 1490870"/>
                    <a:gd name="connsiteY4" fmla="*/ 1928191 h 1928191"/>
                    <a:gd name="connsiteX5" fmla="*/ 0 w 1490870"/>
                    <a:gd name="connsiteY5" fmla="*/ 0 h 1928191"/>
                    <a:gd name="connsiteX0" fmla="*/ 0 w 1504317"/>
                    <a:gd name="connsiteY0" fmla="*/ 0 h 1928191"/>
                    <a:gd name="connsiteX1" fmla="*/ 1212575 w 1504317"/>
                    <a:gd name="connsiteY1" fmla="*/ 19879 h 1928191"/>
                    <a:gd name="connsiteX2" fmla="*/ 1504317 w 1504317"/>
                    <a:gd name="connsiteY2" fmla="*/ 377103 h 1928191"/>
                    <a:gd name="connsiteX3" fmla="*/ 1490870 w 1504317"/>
                    <a:gd name="connsiteY3" fmla="*/ 1928191 h 1928191"/>
                    <a:gd name="connsiteX4" fmla="*/ 0 w 1504317"/>
                    <a:gd name="connsiteY4" fmla="*/ 1928191 h 1928191"/>
                    <a:gd name="connsiteX5" fmla="*/ 0 w 1504317"/>
                    <a:gd name="connsiteY5" fmla="*/ 0 h 1928191"/>
                    <a:gd name="connsiteX0" fmla="*/ 0 w 1504317"/>
                    <a:gd name="connsiteY0" fmla="*/ 0 h 1928191"/>
                    <a:gd name="connsiteX1" fmla="*/ 1212575 w 1504317"/>
                    <a:gd name="connsiteY1" fmla="*/ 19879 h 1928191"/>
                    <a:gd name="connsiteX2" fmla="*/ 1504317 w 1504317"/>
                    <a:gd name="connsiteY2" fmla="*/ 377103 h 1928191"/>
                    <a:gd name="connsiteX3" fmla="*/ 1490870 w 1504317"/>
                    <a:gd name="connsiteY3" fmla="*/ 1928191 h 1928191"/>
                    <a:gd name="connsiteX4" fmla="*/ 0 w 1504317"/>
                    <a:gd name="connsiteY4" fmla="*/ 1928191 h 1928191"/>
                    <a:gd name="connsiteX5" fmla="*/ 0 w 1504317"/>
                    <a:gd name="connsiteY5" fmla="*/ 0 h 1928191"/>
                    <a:gd name="connsiteX0" fmla="*/ 0 w 1504317"/>
                    <a:gd name="connsiteY0" fmla="*/ 0 h 1928191"/>
                    <a:gd name="connsiteX1" fmla="*/ 1212575 w 1504317"/>
                    <a:gd name="connsiteY1" fmla="*/ 19879 h 1928191"/>
                    <a:gd name="connsiteX2" fmla="*/ 1410187 w 1504317"/>
                    <a:gd name="connsiteY2" fmla="*/ 276542 h 1928191"/>
                    <a:gd name="connsiteX3" fmla="*/ 1504317 w 1504317"/>
                    <a:gd name="connsiteY3" fmla="*/ 377103 h 1928191"/>
                    <a:gd name="connsiteX4" fmla="*/ 1490870 w 1504317"/>
                    <a:gd name="connsiteY4" fmla="*/ 1928191 h 1928191"/>
                    <a:gd name="connsiteX5" fmla="*/ 0 w 1504317"/>
                    <a:gd name="connsiteY5" fmla="*/ 1928191 h 1928191"/>
                    <a:gd name="connsiteX6" fmla="*/ 0 w 1504317"/>
                    <a:gd name="connsiteY6" fmla="*/ 0 h 1928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04317" h="1928191">
                      <a:moveTo>
                        <a:pt x="0" y="0"/>
                      </a:moveTo>
                      <a:lnTo>
                        <a:pt x="1212575" y="19879"/>
                      </a:lnTo>
                      <a:lnTo>
                        <a:pt x="1410187" y="276542"/>
                      </a:lnTo>
                      <a:lnTo>
                        <a:pt x="1504317" y="377103"/>
                      </a:lnTo>
                      <a:cubicBezTo>
                        <a:pt x="1486388" y="1929556"/>
                        <a:pt x="1495352" y="1411162"/>
                        <a:pt x="1490870" y="1928191"/>
                      </a:cubicBezTo>
                      <a:lnTo>
                        <a:pt x="0" y="1928191"/>
                      </a:lnTo>
                      <a:lnTo>
                        <a:pt x="0" y="0"/>
                      </a:lnTo>
                      <a:close/>
                    </a:path>
                  </a:pathLst>
                </a:custGeom>
                <a:solidFill>
                  <a:schemeClr val="bg1">
                    <a:lumMod val="95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Gill Sans MT" panose="020B0502020104020203" pitchFamily="34" charset="77"/>
                  </a:endParaRPr>
                </a:p>
              </p:txBody>
            </p:sp>
            <p:sp>
              <p:nvSpPr>
                <p:cNvPr id="20" name="Rounded Rectangle 19">
                  <a:extLst>
                    <a:ext uri="{FF2B5EF4-FFF2-40B4-BE49-F238E27FC236}">
                      <a16:creationId xmlns:a16="http://schemas.microsoft.com/office/drawing/2014/main" id="{BC825AE0-66AA-0D46-B3C1-B7F012EFCB09}"/>
                    </a:ext>
                  </a:extLst>
                </p:cNvPr>
                <p:cNvSpPr/>
                <p:nvPr/>
              </p:nvSpPr>
              <p:spPr>
                <a:xfrm>
                  <a:off x="9892891" y="5356016"/>
                  <a:ext cx="1193383" cy="36576"/>
                </a:xfrm>
                <a:prstGeom prst="roundRect">
                  <a:avLst/>
                </a:pr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Gill Sans MT" panose="020B0502020104020203" pitchFamily="34" charset="77"/>
                  </a:endParaRPr>
                </a:p>
              </p:txBody>
            </p:sp>
            <p:sp>
              <p:nvSpPr>
                <p:cNvPr id="21" name="Rounded Rectangle 20">
                  <a:extLst>
                    <a:ext uri="{FF2B5EF4-FFF2-40B4-BE49-F238E27FC236}">
                      <a16:creationId xmlns:a16="http://schemas.microsoft.com/office/drawing/2014/main" id="{76786791-6E56-4443-A323-1A33E0A16B8F}"/>
                    </a:ext>
                  </a:extLst>
                </p:cNvPr>
                <p:cNvSpPr/>
                <p:nvPr/>
              </p:nvSpPr>
              <p:spPr>
                <a:xfrm>
                  <a:off x="9892891" y="5532615"/>
                  <a:ext cx="1193383" cy="36576"/>
                </a:xfrm>
                <a:prstGeom prst="roundRect">
                  <a:avLst/>
                </a:pr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Gill Sans MT" panose="020B0502020104020203" pitchFamily="34" charset="77"/>
                  </a:endParaRPr>
                </a:p>
              </p:txBody>
            </p:sp>
            <p:sp>
              <p:nvSpPr>
                <p:cNvPr id="22" name="Rounded Rectangle 21">
                  <a:extLst>
                    <a:ext uri="{FF2B5EF4-FFF2-40B4-BE49-F238E27FC236}">
                      <a16:creationId xmlns:a16="http://schemas.microsoft.com/office/drawing/2014/main" id="{17CE1604-2E77-C240-862D-562CCA648E0A}"/>
                    </a:ext>
                  </a:extLst>
                </p:cNvPr>
                <p:cNvSpPr/>
                <p:nvPr/>
              </p:nvSpPr>
              <p:spPr>
                <a:xfrm>
                  <a:off x="9892891" y="5709214"/>
                  <a:ext cx="1193383" cy="36576"/>
                </a:xfrm>
                <a:prstGeom prst="roundRect">
                  <a:avLst/>
                </a:pr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Gill Sans MT" panose="020B0502020104020203" pitchFamily="34" charset="77"/>
                  </a:endParaRPr>
                </a:p>
              </p:txBody>
            </p:sp>
            <p:sp>
              <p:nvSpPr>
                <p:cNvPr id="23" name="Rounded Rectangle 22">
                  <a:extLst>
                    <a:ext uri="{FF2B5EF4-FFF2-40B4-BE49-F238E27FC236}">
                      <a16:creationId xmlns:a16="http://schemas.microsoft.com/office/drawing/2014/main" id="{E446A20C-3C42-2C47-946F-E4BC6959F952}"/>
                    </a:ext>
                  </a:extLst>
                </p:cNvPr>
                <p:cNvSpPr/>
                <p:nvPr/>
              </p:nvSpPr>
              <p:spPr>
                <a:xfrm>
                  <a:off x="10720514" y="5885813"/>
                  <a:ext cx="365760" cy="36576"/>
                </a:xfrm>
                <a:prstGeom prst="roundRect">
                  <a:avLst/>
                </a:pr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Gill Sans MT" panose="020B0502020104020203" pitchFamily="34" charset="77"/>
                  </a:endParaRPr>
                </a:p>
              </p:txBody>
            </p:sp>
            <p:sp>
              <p:nvSpPr>
                <p:cNvPr id="24" name="Rounded Rectangle 23">
                  <a:extLst>
                    <a:ext uri="{FF2B5EF4-FFF2-40B4-BE49-F238E27FC236}">
                      <a16:creationId xmlns:a16="http://schemas.microsoft.com/office/drawing/2014/main" id="{E385FD7C-F909-5C48-BB5E-AF17CA9E2F0B}"/>
                    </a:ext>
                  </a:extLst>
                </p:cNvPr>
                <p:cNvSpPr/>
                <p:nvPr/>
              </p:nvSpPr>
              <p:spPr>
                <a:xfrm>
                  <a:off x="10720514" y="6062412"/>
                  <a:ext cx="365760" cy="36576"/>
                </a:xfrm>
                <a:prstGeom prst="roundRect">
                  <a:avLst/>
                </a:pr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Gill Sans MT" panose="020B0502020104020203" pitchFamily="34" charset="77"/>
                  </a:endParaRPr>
                </a:p>
              </p:txBody>
            </p:sp>
            <p:sp>
              <p:nvSpPr>
                <p:cNvPr id="25" name="Rounded Rectangle 24">
                  <a:extLst>
                    <a:ext uri="{FF2B5EF4-FFF2-40B4-BE49-F238E27FC236}">
                      <a16:creationId xmlns:a16="http://schemas.microsoft.com/office/drawing/2014/main" id="{AD6A460F-7B0C-6542-9240-AA925593E244}"/>
                    </a:ext>
                  </a:extLst>
                </p:cNvPr>
                <p:cNvSpPr/>
                <p:nvPr/>
              </p:nvSpPr>
              <p:spPr>
                <a:xfrm>
                  <a:off x="10720514" y="6239011"/>
                  <a:ext cx="365760" cy="36576"/>
                </a:xfrm>
                <a:prstGeom prst="roundRect">
                  <a:avLst/>
                </a:pr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Gill Sans MT" panose="020B0502020104020203" pitchFamily="34" charset="77"/>
                  </a:endParaRPr>
                </a:p>
              </p:txBody>
            </p:sp>
            <p:sp>
              <p:nvSpPr>
                <p:cNvPr id="26" name="Rounded Rectangle 25">
                  <a:extLst>
                    <a:ext uri="{FF2B5EF4-FFF2-40B4-BE49-F238E27FC236}">
                      <a16:creationId xmlns:a16="http://schemas.microsoft.com/office/drawing/2014/main" id="{DF536DE7-DC80-5441-A69B-59F801BD9700}"/>
                    </a:ext>
                  </a:extLst>
                </p:cNvPr>
                <p:cNvSpPr/>
                <p:nvPr/>
              </p:nvSpPr>
              <p:spPr>
                <a:xfrm>
                  <a:off x="9892891" y="6415610"/>
                  <a:ext cx="1193383" cy="36576"/>
                </a:xfrm>
                <a:prstGeom prst="roundRect">
                  <a:avLst/>
                </a:pr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Gill Sans MT" panose="020B0502020104020203" pitchFamily="34" charset="77"/>
                  </a:endParaRPr>
                </a:p>
              </p:txBody>
            </p:sp>
            <p:sp>
              <p:nvSpPr>
                <p:cNvPr id="27" name="Rounded Rectangle 26">
                  <a:extLst>
                    <a:ext uri="{FF2B5EF4-FFF2-40B4-BE49-F238E27FC236}">
                      <a16:creationId xmlns:a16="http://schemas.microsoft.com/office/drawing/2014/main" id="{A278E3DA-5DDB-B94A-AFF1-62B74C9DC37D}"/>
                    </a:ext>
                  </a:extLst>
                </p:cNvPr>
                <p:cNvSpPr/>
                <p:nvPr/>
              </p:nvSpPr>
              <p:spPr>
                <a:xfrm>
                  <a:off x="9892891" y="6592206"/>
                  <a:ext cx="1193383" cy="36576"/>
                </a:xfrm>
                <a:prstGeom prst="roundRect">
                  <a:avLst/>
                </a:pr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Gill Sans MT" panose="020B0502020104020203" pitchFamily="34" charset="77"/>
                  </a:endParaRPr>
                </a:p>
              </p:txBody>
            </p:sp>
            <p:sp>
              <p:nvSpPr>
                <p:cNvPr id="28" name="Rounded Rectangle 27">
                  <a:extLst>
                    <a:ext uri="{FF2B5EF4-FFF2-40B4-BE49-F238E27FC236}">
                      <a16:creationId xmlns:a16="http://schemas.microsoft.com/office/drawing/2014/main" id="{9326454C-900F-3B4B-AC95-D8E6B0FEF2C1}"/>
                    </a:ext>
                  </a:extLst>
                </p:cNvPr>
                <p:cNvSpPr/>
                <p:nvPr/>
              </p:nvSpPr>
              <p:spPr>
                <a:xfrm>
                  <a:off x="9892891" y="5179417"/>
                  <a:ext cx="1193383" cy="36576"/>
                </a:xfrm>
                <a:prstGeom prst="roundRect">
                  <a:avLst/>
                </a:pr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Gill Sans MT" panose="020B0502020104020203" pitchFamily="34" charset="77"/>
                  </a:endParaRPr>
                </a:p>
              </p:txBody>
            </p:sp>
            <p:sp>
              <p:nvSpPr>
                <p:cNvPr id="29" name="Triangle 28">
                  <a:extLst>
                    <a:ext uri="{FF2B5EF4-FFF2-40B4-BE49-F238E27FC236}">
                      <a16:creationId xmlns:a16="http://schemas.microsoft.com/office/drawing/2014/main" id="{FB324C9A-C06F-DE43-B479-B47D4B89F54F}"/>
                    </a:ext>
                  </a:extLst>
                </p:cNvPr>
                <p:cNvSpPr/>
                <p:nvPr/>
              </p:nvSpPr>
              <p:spPr>
                <a:xfrm rot="10800000" flipH="1" flipV="1">
                  <a:off x="10966315" y="4979352"/>
                  <a:ext cx="252919" cy="312496"/>
                </a:xfrm>
                <a:prstGeom prst="triangle">
                  <a:avLst>
                    <a:gd name="adj" fmla="val 0"/>
                  </a:avLst>
                </a:prstGeom>
                <a:solidFill>
                  <a:schemeClr val="bg1">
                    <a:lumMod val="75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77"/>
                  </a:endParaRPr>
                </a:p>
              </p:txBody>
            </p:sp>
            <p:grpSp>
              <p:nvGrpSpPr>
                <p:cNvPr id="30" name="Group 29">
                  <a:extLst>
                    <a:ext uri="{FF2B5EF4-FFF2-40B4-BE49-F238E27FC236}">
                      <a16:creationId xmlns:a16="http://schemas.microsoft.com/office/drawing/2014/main" id="{9EE86B76-5CAC-8847-9B6F-CFE2B35848BD}"/>
                    </a:ext>
                  </a:extLst>
                </p:cNvPr>
                <p:cNvGrpSpPr/>
                <p:nvPr/>
              </p:nvGrpSpPr>
              <p:grpSpPr>
                <a:xfrm>
                  <a:off x="9970554" y="5857529"/>
                  <a:ext cx="641626" cy="483376"/>
                  <a:chOff x="9970554" y="5857529"/>
                  <a:chExt cx="641626" cy="483376"/>
                </a:xfrm>
              </p:grpSpPr>
              <p:cxnSp>
                <p:nvCxnSpPr>
                  <p:cNvPr id="31" name="Straight Arrow Connector 30">
                    <a:extLst>
                      <a:ext uri="{FF2B5EF4-FFF2-40B4-BE49-F238E27FC236}">
                        <a16:creationId xmlns:a16="http://schemas.microsoft.com/office/drawing/2014/main" id="{F6751225-9388-A340-9F6E-D9A7CBA0AF6C}"/>
                      </a:ext>
                    </a:extLst>
                  </p:cNvPr>
                  <p:cNvCxnSpPr/>
                  <p:nvPr/>
                </p:nvCxnSpPr>
                <p:spPr>
                  <a:xfrm flipV="1">
                    <a:off x="10011857" y="5857529"/>
                    <a:ext cx="0" cy="42038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Freeform 31">
                    <a:extLst>
                      <a:ext uri="{FF2B5EF4-FFF2-40B4-BE49-F238E27FC236}">
                        <a16:creationId xmlns:a16="http://schemas.microsoft.com/office/drawing/2014/main" id="{ECB812D9-00E2-DA43-B529-FAE0B4F3F104}"/>
                      </a:ext>
                    </a:extLst>
                  </p:cNvPr>
                  <p:cNvSpPr/>
                  <p:nvPr/>
                </p:nvSpPr>
                <p:spPr>
                  <a:xfrm>
                    <a:off x="10026054" y="6182996"/>
                    <a:ext cx="190712" cy="103233"/>
                  </a:xfrm>
                  <a:custGeom>
                    <a:avLst/>
                    <a:gdLst>
                      <a:gd name="connsiteX0" fmla="*/ 0 w 1101740"/>
                      <a:gd name="connsiteY0" fmla="*/ 593254 h 593254"/>
                      <a:gd name="connsiteX1" fmla="*/ 388062 w 1101740"/>
                      <a:gd name="connsiteY1" fmla="*/ 481742 h 593254"/>
                      <a:gd name="connsiteX2" fmla="*/ 606626 w 1101740"/>
                      <a:gd name="connsiteY2" fmla="*/ 9 h 593254"/>
                      <a:gd name="connsiteX3" fmla="*/ 776125 w 1101740"/>
                      <a:gd name="connsiteY3" fmla="*/ 468360 h 593254"/>
                      <a:gd name="connsiteX4" fmla="*/ 1101740 w 1101740"/>
                      <a:gd name="connsiteY4" fmla="*/ 579872 h 5932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1740" h="593254">
                        <a:moveTo>
                          <a:pt x="0" y="593254"/>
                        </a:moveTo>
                        <a:cubicBezTo>
                          <a:pt x="143479" y="586935"/>
                          <a:pt x="286958" y="580616"/>
                          <a:pt x="388062" y="481742"/>
                        </a:cubicBezTo>
                        <a:cubicBezTo>
                          <a:pt x="489166" y="382868"/>
                          <a:pt x="541949" y="2239"/>
                          <a:pt x="606626" y="9"/>
                        </a:cubicBezTo>
                        <a:cubicBezTo>
                          <a:pt x="671303" y="-2221"/>
                          <a:pt x="693606" y="371716"/>
                          <a:pt x="776125" y="468360"/>
                        </a:cubicBezTo>
                        <a:cubicBezTo>
                          <a:pt x="858644" y="565004"/>
                          <a:pt x="980192" y="572438"/>
                          <a:pt x="1101740" y="579872"/>
                        </a:cubicBezTo>
                      </a:path>
                    </a:pathLst>
                  </a:custGeom>
                  <a:solidFill>
                    <a:schemeClr val="accent5">
                      <a:lumMod val="75000"/>
                    </a:schemeClr>
                  </a:solid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77"/>
                    </a:endParaRPr>
                  </a:p>
                </p:txBody>
              </p:sp>
              <p:sp>
                <p:nvSpPr>
                  <p:cNvPr id="33" name="Freeform 32">
                    <a:extLst>
                      <a:ext uri="{FF2B5EF4-FFF2-40B4-BE49-F238E27FC236}">
                        <a16:creationId xmlns:a16="http://schemas.microsoft.com/office/drawing/2014/main" id="{8BCC4045-5222-2B42-A9C5-C61290AD4FD0}"/>
                      </a:ext>
                    </a:extLst>
                  </p:cNvPr>
                  <p:cNvSpPr/>
                  <p:nvPr/>
                </p:nvSpPr>
                <p:spPr>
                  <a:xfrm>
                    <a:off x="10267798" y="5898036"/>
                    <a:ext cx="115005" cy="393478"/>
                  </a:xfrm>
                  <a:custGeom>
                    <a:avLst/>
                    <a:gdLst>
                      <a:gd name="connsiteX0" fmla="*/ 0 w 1101740"/>
                      <a:gd name="connsiteY0" fmla="*/ 593254 h 593254"/>
                      <a:gd name="connsiteX1" fmla="*/ 388062 w 1101740"/>
                      <a:gd name="connsiteY1" fmla="*/ 481742 h 593254"/>
                      <a:gd name="connsiteX2" fmla="*/ 606626 w 1101740"/>
                      <a:gd name="connsiteY2" fmla="*/ 9 h 593254"/>
                      <a:gd name="connsiteX3" fmla="*/ 776125 w 1101740"/>
                      <a:gd name="connsiteY3" fmla="*/ 468360 h 593254"/>
                      <a:gd name="connsiteX4" fmla="*/ 1101740 w 1101740"/>
                      <a:gd name="connsiteY4" fmla="*/ 579872 h 593254"/>
                      <a:gd name="connsiteX0" fmla="*/ 0 w 1110222"/>
                      <a:gd name="connsiteY0" fmla="*/ 582021 h 582021"/>
                      <a:gd name="connsiteX1" fmla="*/ 396544 w 1110222"/>
                      <a:gd name="connsiteY1" fmla="*/ 481742 h 582021"/>
                      <a:gd name="connsiteX2" fmla="*/ 615108 w 1110222"/>
                      <a:gd name="connsiteY2" fmla="*/ 9 h 582021"/>
                      <a:gd name="connsiteX3" fmla="*/ 784607 w 1110222"/>
                      <a:gd name="connsiteY3" fmla="*/ 468360 h 582021"/>
                      <a:gd name="connsiteX4" fmla="*/ 1110222 w 1110222"/>
                      <a:gd name="connsiteY4" fmla="*/ 579872 h 582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0222" h="582021">
                        <a:moveTo>
                          <a:pt x="0" y="582021"/>
                        </a:moveTo>
                        <a:cubicBezTo>
                          <a:pt x="143479" y="575702"/>
                          <a:pt x="294026" y="578744"/>
                          <a:pt x="396544" y="481742"/>
                        </a:cubicBezTo>
                        <a:cubicBezTo>
                          <a:pt x="499062" y="384740"/>
                          <a:pt x="550431" y="2239"/>
                          <a:pt x="615108" y="9"/>
                        </a:cubicBezTo>
                        <a:cubicBezTo>
                          <a:pt x="679785" y="-2221"/>
                          <a:pt x="702088" y="371716"/>
                          <a:pt x="784607" y="468360"/>
                        </a:cubicBezTo>
                        <a:cubicBezTo>
                          <a:pt x="867126" y="565004"/>
                          <a:pt x="988674" y="572438"/>
                          <a:pt x="1110222" y="579872"/>
                        </a:cubicBezTo>
                      </a:path>
                    </a:pathLst>
                  </a:custGeom>
                  <a:solidFill>
                    <a:schemeClr val="accent2">
                      <a:lumMod val="60000"/>
                      <a:lumOff val="40000"/>
                    </a:schemeClr>
                  </a:solidFill>
                  <a:ln w="381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Gill Sans MT" panose="020B0502020104020203" pitchFamily="34" charset="77"/>
                    </a:endParaRPr>
                  </a:p>
                </p:txBody>
              </p:sp>
              <p:sp>
                <p:nvSpPr>
                  <p:cNvPr id="34" name="Freeform 33">
                    <a:extLst>
                      <a:ext uri="{FF2B5EF4-FFF2-40B4-BE49-F238E27FC236}">
                        <a16:creationId xmlns:a16="http://schemas.microsoft.com/office/drawing/2014/main" id="{D72DF9D0-B7FF-3145-A2CE-E0E3C3B09E8F}"/>
                      </a:ext>
                    </a:extLst>
                  </p:cNvPr>
                  <p:cNvSpPr/>
                  <p:nvPr/>
                </p:nvSpPr>
                <p:spPr>
                  <a:xfrm>
                    <a:off x="10360638" y="6076047"/>
                    <a:ext cx="171312" cy="212348"/>
                  </a:xfrm>
                  <a:custGeom>
                    <a:avLst/>
                    <a:gdLst>
                      <a:gd name="connsiteX0" fmla="*/ 0 w 1101740"/>
                      <a:gd name="connsiteY0" fmla="*/ 593254 h 593254"/>
                      <a:gd name="connsiteX1" fmla="*/ 388062 w 1101740"/>
                      <a:gd name="connsiteY1" fmla="*/ 481742 h 593254"/>
                      <a:gd name="connsiteX2" fmla="*/ 606626 w 1101740"/>
                      <a:gd name="connsiteY2" fmla="*/ 9 h 593254"/>
                      <a:gd name="connsiteX3" fmla="*/ 776125 w 1101740"/>
                      <a:gd name="connsiteY3" fmla="*/ 468360 h 593254"/>
                      <a:gd name="connsiteX4" fmla="*/ 1101740 w 1101740"/>
                      <a:gd name="connsiteY4" fmla="*/ 579872 h 5932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1740" h="593254">
                        <a:moveTo>
                          <a:pt x="0" y="593254"/>
                        </a:moveTo>
                        <a:cubicBezTo>
                          <a:pt x="143479" y="586935"/>
                          <a:pt x="286958" y="580616"/>
                          <a:pt x="388062" y="481742"/>
                        </a:cubicBezTo>
                        <a:cubicBezTo>
                          <a:pt x="489166" y="382868"/>
                          <a:pt x="541949" y="2239"/>
                          <a:pt x="606626" y="9"/>
                        </a:cubicBezTo>
                        <a:cubicBezTo>
                          <a:pt x="671303" y="-2221"/>
                          <a:pt x="693606" y="371716"/>
                          <a:pt x="776125" y="468360"/>
                        </a:cubicBezTo>
                        <a:cubicBezTo>
                          <a:pt x="858644" y="565004"/>
                          <a:pt x="980192" y="572438"/>
                          <a:pt x="1101740" y="579872"/>
                        </a:cubicBezTo>
                      </a:path>
                    </a:pathLst>
                  </a:custGeom>
                  <a:solidFill>
                    <a:schemeClr val="accent1">
                      <a:lumMod val="75000"/>
                    </a:schemeClr>
                  </a:solid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77"/>
                    </a:endParaRPr>
                  </a:p>
                </p:txBody>
              </p:sp>
              <p:sp>
                <p:nvSpPr>
                  <p:cNvPr id="35" name="Rectangle 34">
                    <a:extLst>
                      <a:ext uri="{FF2B5EF4-FFF2-40B4-BE49-F238E27FC236}">
                        <a16:creationId xmlns:a16="http://schemas.microsoft.com/office/drawing/2014/main" id="{988B6AEE-961E-924A-9CB9-33236067EAC5}"/>
                      </a:ext>
                    </a:extLst>
                  </p:cNvPr>
                  <p:cNvSpPr/>
                  <p:nvPr/>
                </p:nvSpPr>
                <p:spPr>
                  <a:xfrm>
                    <a:off x="9970554" y="6277914"/>
                    <a:ext cx="606938" cy="6299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Gill Sans MT" panose="020B0502020104020203" pitchFamily="34" charset="77"/>
                    </a:endParaRPr>
                  </a:p>
                </p:txBody>
              </p:sp>
              <p:cxnSp>
                <p:nvCxnSpPr>
                  <p:cNvPr id="36" name="Straight Arrow Connector 35">
                    <a:extLst>
                      <a:ext uri="{FF2B5EF4-FFF2-40B4-BE49-F238E27FC236}">
                        <a16:creationId xmlns:a16="http://schemas.microsoft.com/office/drawing/2014/main" id="{4C35A064-ECB6-8C48-9461-CE385C54DC3C}"/>
                      </a:ext>
                    </a:extLst>
                  </p:cNvPr>
                  <p:cNvCxnSpPr>
                    <a:cxnSpLocks/>
                  </p:cNvCxnSpPr>
                  <p:nvPr/>
                </p:nvCxnSpPr>
                <p:spPr>
                  <a:xfrm>
                    <a:off x="10011857" y="6277914"/>
                    <a:ext cx="600323"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grpSp>
        <p:sp>
          <p:nvSpPr>
            <p:cNvPr id="3" name="Rectangle 2">
              <a:extLst>
                <a:ext uri="{FF2B5EF4-FFF2-40B4-BE49-F238E27FC236}">
                  <a16:creationId xmlns:a16="http://schemas.microsoft.com/office/drawing/2014/main" id="{C339CBEA-EDD9-584C-8D3B-21ED3F58A400}"/>
                </a:ext>
              </a:extLst>
            </p:cNvPr>
            <p:cNvSpPr/>
            <p:nvPr/>
          </p:nvSpPr>
          <p:spPr>
            <a:xfrm>
              <a:off x="8409252" y="944714"/>
              <a:ext cx="2718531" cy="3093203"/>
            </a:xfrm>
            <a:prstGeom prst="rect">
              <a:avLst/>
            </a:prstGeom>
            <a:solidFill>
              <a:srgbClr val="FFFF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Content Placeholder 2">
            <a:extLst>
              <a:ext uri="{FF2B5EF4-FFF2-40B4-BE49-F238E27FC236}">
                <a16:creationId xmlns:a16="http://schemas.microsoft.com/office/drawing/2014/main" id="{53F79AEC-3659-F64F-88ED-A6B7E1DAC67D}"/>
              </a:ext>
            </a:extLst>
          </p:cNvPr>
          <p:cNvSpPr txBox="1">
            <a:spLocks/>
          </p:cNvSpPr>
          <p:nvPr/>
        </p:nvSpPr>
        <p:spPr>
          <a:xfrm>
            <a:off x="354747" y="1964761"/>
            <a:ext cx="7546570" cy="1503153"/>
          </a:xfrm>
          <a:prstGeom prst="rect">
            <a:avLst/>
          </a:prstGeom>
        </p:spPr>
        <p:txBody>
          <a:bodyPr vert="horz" lIns="91440" tIns="45720" rIns="91440" bIns="45720" rtlCol="0">
            <a:noAutofit/>
          </a:bodyPr>
          <a:lstStyle>
            <a:lvl1pPr marL="228600" indent="-228600" algn="l" defTabSz="914400" rtl="0" eaLnBrk="1" latinLnBrk="0" hangingPunct="1">
              <a:lnSpc>
                <a:spcPct val="10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Courier New" panose="02070309020205020404" pitchFamily="49" charset="0"/>
              <a:buChar char="o"/>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Wingdings" panose="05000000000000000000" pitchFamily="2" charset="2"/>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solidFill>
                  <a:srgbClr val="A31E35"/>
                </a:solidFill>
              </a:rPr>
              <a:t>Published reaction data provides </a:t>
            </a:r>
            <a:br>
              <a:rPr lang="en-US" dirty="0">
                <a:solidFill>
                  <a:srgbClr val="A31E35"/>
                </a:solidFill>
              </a:rPr>
            </a:br>
            <a:r>
              <a:rPr lang="en-US" dirty="0">
                <a:solidFill>
                  <a:srgbClr val="A31E35"/>
                </a:solidFill>
              </a:rPr>
              <a:t>200+ years of experience to learn from</a:t>
            </a:r>
          </a:p>
          <a:p>
            <a:pPr marL="0" indent="0" algn="ctr">
              <a:buFont typeface="Arial" panose="020B0604020202020204" pitchFamily="34" charset="0"/>
              <a:buNone/>
            </a:pPr>
            <a:endParaRPr lang="en-US" dirty="0">
              <a:solidFill>
                <a:srgbClr val="A31E35"/>
              </a:solidFill>
            </a:endParaRPr>
          </a:p>
          <a:p>
            <a:pPr marL="0" indent="0" algn="ctr">
              <a:buFont typeface="Arial" panose="020B0604020202020204" pitchFamily="34" charset="0"/>
              <a:buNone/>
            </a:pPr>
            <a:endParaRPr lang="en-US" dirty="0">
              <a:solidFill>
                <a:srgbClr val="A31E35"/>
              </a:solidFill>
            </a:endParaRPr>
          </a:p>
        </p:txBody>
      </p:sp>
      <p:sp>
        <p:nvSpPr>
          <p:cNvPr id="58" name="Rectangle 57">
            <a:extLst>
              <a:ext uri="{FF2B5EF4-FFF2-40B4-BE49-F238E27FC236}">
                <a16:creationId xmlns:a16="http://schemas.microsoft.com/office/drawing/2014/main" id="{D91A122D-9658-1048-BF5D-1182B99D2795}"/>
              </a:ext>
            </a:extLst>
          </p:cNvPr>
          <p:cNvSpPr/>
          <p:nvPr/>
        </p:nvSpPr>
        <p:spPr>
          <a:xfrm>
            <a:off x="21390" y="3873314"/>
            <a:ext cx="4160113" cy="369332"/>
          </a:xfrm>
          <a:prstGeom prst="rect">
            <a:avLst/>
          </a:prstGeom>
        </p:spPr>
        <p:txBody>
          <a:bodyPr wrap="none">
            <a:spAutoFit/>
          </a:bodyPr>
          <a:lstStyle/>
          <a:p>
            <a:r>
              <a:rPr lang="en-US" i="1" dirty="0"/>
              <a:t>Millions of tabulated reaction examples</a:t>
            </a:r>
          </a:p>
        </p:txBody>
      </p:sp>
      <p:grpSp>
        <p:nvGrpSpPr>
          <p:cNvPr id="67" name="Group 66">
            <a:extLst>
              <a:ext uri="{FF2B5EF4-FFF2-40B4-BE49-F238E27FC236}">
                <a16:creationId xmlns:a16="http://schemas.microsoft.com/office/drawing/2014/main" id="{8F43AD7D-F0A5-5D4A-AE26-605CD372DDE8}"/>
              </a:ext>
            </a:extLst>
          </p:cNvPr>
          <p:cNvGrpSpPr/>
          <p:nvPr/>
        </p:nvGrpSpPr>
        <p:grpSpPr>
          <a:xfrm>
            <a:off x="567984" y="3287634"/>
            <a:ext cx="10336014" cy="2940903"/>
            <a:chOff x="567984" y="3287634"/>
            <a:chExt cx="10336014" cy="2940903"/>
          </a:xfrm>
        </p:grpSpPr>
        <p:sp>
          <p:nvSpPr>
            <p:cNvPr id="8" name="TextBox 7">
              <a:extLst>
                <a:ext uri="{FF2B5EF4-FFF2-40B4-BE49-F238E27FC236}">
                  <a16:creationId xmlns:a16="http://schemas.microsoft.com/office/drawing/2014/main" id="{39D9BA0D-918F-5243-8E37-BD9F022A7FA9}"/>
                </a:ext>
              </a:extLst>
            </p:cNvPr>
            <p:cNvSpPr txBox="1"/>
            <p:nvPr/>
          </p:nvSpPr>
          <p:spPr>
            <a:xfrm>
              <a:off x="567984" y="4476914"/>
              <a:ext cx="1237839" cy="400110"/>
            </a:xfrm>
            <a:prstGeom prst="rect">
              <a:avLst/>
            </a:prstGeom>
            <a:solidFill>
              <a:schemeClr val="bg1"/>
            </a:solidFill>
            <a:ln w="19050">
              <a:solidFill>
                <a:schemeClr val="accent6"/>
              </a:solidFill>
            </a:ln>
          </p:spPr>
          <p:txBody>
            <a:bodyPr wrap="none" rtlCol="0">
              <a:spAutoFit/>
            </a:bodyPr>
            <a:lstStyle/>
            <a:p>
              <a:pPr algn="ctr"/>
              <a:r>
                <a:rPr lang="en-US" sz="2000" dirty="0">
                  <a:solidFill>
                    <a:schemeClr val="accent6"/>
                  </a:solidFill>
                </a:rPr>
                <a:t>reactants</a:t>
              </a:r>
            </a:p>
          </p:txBody>
        </p:sp>
        <p:sp>
          <p:nvSpPr>
            <p:cNvPr id="37" name="TextBox 36">
              <a:extLst>
                <a:ext uri="{FF2B5EF4-FFF2-40B4-BE49-F238E27FC236}">
                  <a16:creationId xmlns:a16="http://schemas.microsoft.com/office/drawing/2014/main" id="{A6A2D9D7-2F73-9345-BD3A-8B7CE0747BF7}"/>
                </a:ext>
              </a:extLst>
            </p:cNvPr>
            <p:cNvSpPr txBox="1"/>
            <p:nvPr/>
          </p:nvSpPr>
          <p:spPr>
            <a:xfrm>
              <a:off x="2476394" y="4359407"/>
              <a:ext cx="1750800" cy="400110"/>
            </a:xfrm>
            <a:prstGeom prst="rect">
              <a:avLst/>
            </a:prstGeom>
            <a:solidFill>
              <a:schemeClr val="bg1"/>
            </a:solidFill>
            <a:ln w="19050">
              <a:solidFill>
                <a:schemeClr val="accent6"/>
              </a:solidFill>
            </a:ln>
          </p:spPr>
          <p:txBody>
            <a:bodyPr wrap="none" rtlCol="0">
              <a:spAutoFit/>
            </a:bodyPr>
            <a:lstStyle/>
            <a:p>
              <a:pPr algn="ctr"/>
              <a:r>
                <a:rPr lang="en-US" sz="2000" dirty="0">
                  <a:solidFill>
                    <a:schemeClr val="accent6"/>
                  </a:solidFill>
                </a:rPr>
                <a:t>major product</a:t>
              </a:r>
            </a:p>
          </p:txBody>
        </p:sp>
        <p:sp>
          <p:nvSpPr>
            <p:cNvPr id="38" name="TextBox 37">
              <a:extLst>
                <a:ext uri="{FF2B5EF4-FFF2-40B4-BE49-F238E27FC236}">
                  <a16:creationId xmlns:a16="http://schemas.microsoft.com/office/drawing/2014/main" id="{BC664FAE-6911-AF4F-B483-50DBF46C1A94}"/>
                </a:ext>
              </a:extLst>
            </p:cNvPr>
            <p:cNvSpPr txBox="1"/>
            <p:nvPr/>
          </p:nvSpPr>
          <p:spPr>
            <a:xfrm>
              <a:off x="4897765" y="3608268"/>
              <a:ext cx="1351653" cy="400110"/>
            </a:xfrm>
            <a:prstGeom prst="rect">
              <a:avLst/>
            </a:prstGeom>
            <a:solidFill>
              <a:schemeClr val="bg1"/>
            </a:solidFill>
            <a:ln w="19050">
              <a:solidFill>
                <a:schemeClr val="accent6"/>
              </a:solidFill>
            </a:ln>
          </p:spPr>
          <p:txBody>
            <a:bodyPr wrap="none" rtlCol="0">
              <a:spAutoFit/>
            </a:bodyPr>
            <a:lstStyle/>
            <a:p>
              <a:pPr algn="ctr"/>
              <a:r>
                <a:rPr lang="en-US" sz="2000" dirty="0">
                  <a:solidFill>
                    <a:schemeClr val="accent6"/>
                  </a:solidFill>
                </a:rPr>
                <a:t>reagent(s)</a:t>
              </a:r>
            </a:p>
          </p:txBody>
        </p:sp>
        <p:sp>
          <p:nvSpPr>
            <p:cNvPr id="39" name="TextBox 38">
              <a:extLst>
                <a:ext uri="{FF2B5EF4-FFF2-40B4-BE49-F238E27FC236}">
                  <a16:creationId xmlns:a16="http://schemas.microsoft.com/office/drawing/2014/main" id="{04CA7FA9-DE03-BB48-84A0-129F7A4E0314}"/>
                </a:ext>
              </a:extLst>
            </p:cNvPr>
            <p:cNvSpPr txBox="1"/>
            <p:nvPr/>
          </p:nvSpPr>
          <p:spPr>
            <a:xfrm>
              <a:off x="6417809" y="3287634"/>
              <a:ext cx="1351652" cy="400110"/>
            </a:xfrm>
            <a:prstGeom prst="rect">
              <a:avLst/>
            </a:prstGeom>
            <a:solidFill>
              <a:schemeClr val="bg1"/>
            </a:solidFill>
            <a:ln w="19050">
              <a:solidFill>
                <a:schemeClr val="accent6"/>
              </a:solidFill>
            </a:ln>
          </p:spPr>
          <p:txBody>
            <a:bodyPr wrap="none" rtlCol="0">
              <a:spAutoFit/>
            </a:bodyPr>
            <a:lstStyle/>
            <a:p>
              <a:pPr algn="ctr"/>
              <a:r>
                <a:rPr lang="en-US" sz="2000" dirty="0">
                  <a:solidFill>
                    <a:schemeClr val="accent6"/>
                  </a:solidFill>
                </a:rPr>
                <a:t>catalyst(s)</a:t>
              </a:r>
            </a:p>
          </p:txBody>
        </p:sp>
        <p:sp>
          <p:nvSpPr>
            <p:cNvPr id="40" name="TextBox 39">
              <a:extLst>
                <a:ext uri="{FF2B5EF4-FFF2-40B4-BE49-F238E27FC236}">
                  <a16:creationId xmlns:a16="http://schemas.microsoft.com/office/drawing/2014/main" id="{13FCF979-2DE4-F74E-93A5-B5783998037C}"/>
                </a:ext>
              </a:extLst>
            </p:cNvPr>
            <p:cNvSpPr txBox="1"/>
            <p:nvPr/>
          </p:nvSpPr>
          <p:spPr>
            <a:xfrm>
              <a:off x="4832178" y="5534330"/>
              <a:ext cx="1295547" cy="400110"/>
            </a:xfrm>
            <a:prstGeom prst="rect">
              <a:avLst/>
            </a:prstGeom>
            <a:solidFill>
              <a:schemeClr val="bg1"/>
            </a:solidFill>
            <a:ln w="19050">
              <a:solidFill>
                <a:schemeClr val="accent6"/>
              </a:solidFill>
            </a:ln>
          </p:spPr>
          <p:txBody>
            <a:bodyPr wrap="none" rtlCol="0">
              <a:spAutoFit/>
            </a:bodyPr>
            <a:lstStyle/>
            <a:p>
              <a:pPr algn="ctr"/>
              <a:r>
                <a:rPr lang="en-US" sz="2000" dirty="0">
                  <a:solidFill>
                    <a:schemeClr val="accent6"/>
                  </a:solidFill>
                </a:rPr>
                <a:t>solvent(s)</a:t>
              </a:r>
            </a:p>
          </p:txBody>
        </p:sp>
        <p:sp>
          <p:nvSpPr>
            <p:cNvPr id="41" name="TextBox 40">
              <a:extLst>
                <a:ext uri="{FF2B5EF4-FFF2-40B4-BE49-F238E27FC236}">
                  <a16:creationId xmlns:a16="http://schemas.microsoft.com/office/drawing/2014/main" id="{17290C8A-E44E-0F4D-B157-15F71A68774A}"/>
                </a:ext>
              </a:extLst>
            </p:cNvPr>
            <p:cNvSpPr txBox="1"/>
            <p:nvPr/>
          </p:nvSpPr>
          <p:spPr>
            <a:xfrm>
              <a:off x="6735819" y="5828427"/>
              <a:ext cx="1564852" cy="400110"/>
            </a:xfrm>
            <a:prstGeom prst="rect">
              <a:avLst/>
            </a:prstGeom>
            <a:solidFill>
              <a:schemeClr val="bg1"/>
            </a:solidFill>
            <a:ln w="19050">
              <a:solidFill>
                <a:schemeClr val="accent6"/>
              </a:solidFill>
            </a:ln>
          </p:spPr>
          <p:txBody>
            <a:bodyPr wrap="none" rtlCol="0">
              <a:spAutoFit/>
            </a:bodyPr>
            <a:lstStyle/>
            <a:p>
              <a:pPr algn="ctr"/>
              <a:r>
                <a:rPr lang="en-US" sz="2000" dirty="0">
                  <a:solidFill>
                    <a:schemeClr val="accent6"/>
                  </a:solidFill>
                </a:rPr>
                <a:t>temperature</a:t>
              </a:r>
            </a:p>
          </p:txBody>
        </p:sp>
        <p:sp>
          <p:nvSpPr>
            <p:cNvPr id="42" name="TextBox 41">
              <a:extLst>
                <a:ext uri="{FF2B5EF4-FFF2-40B4-BE49-F238E27FC236}">
                  <a16:creationId xmlns:a16="http://schemas.microsoft.com/office/drawing/2014/main" id="{9C2BE473-8FC8-9446-B023-2F4A3FC2BDC7}"/>
                </a:ext>
              </a:extLst>
            </p:cNvPr>
            <p:cNvSpPr txBox="1"/>
            <p:nvPr/>
          </p:nvSpPr>
          <p:spPr>
            <a:xfrm>
              <a:off x="7500635" y="5181460"/>
              <a:ext cx="668774" cy="400110"/>
            </a:xfrm>
            <a:prstGeom prst="rect">
              <a:avLst/>
            </a:prstGeom>
            <a:solidFill>
              <a:schemeClr val="bg1"/>
            </a:solidFill>
            <a:ln w="19050">
              <a:solidFill>
                <a:schemeClr val="accent6"/>
              </a:solidFill>
            </a:ln>
          </p:spPr>
          <p:txBody>
            <a:bodyPr wrap="none" rtlCol="0">
              <a:spAutoFit/>
            </a:bodyPr>
            <a:lstStyle/>
            <a:p>
              <a:pPr algn="ctr"/>
              <a:r>
                <a:rPr lang="en-US" sz="2000" dirty="0">
                  <a:solidFill>
                    <a:schemeClr val="accent6"/>
                  </a:solidFill>
                </a:rPr>
                <a:t>time</a:t>
              </a:r>
            </a:p>
          </p:txBody>
        </p:sp>
        <p:sp>
          <p:nvSpPr>
            <p:cNvPr id="43" name="TextBox 42">
              <a:extLst>
                <a:ext uri="{FF2B5EF4-FFF2-40B4-BE49-F238E27FC236}">
                  <a16:creationId xmlns:a16="http://schemas.microsoft.com/office/drawing/2014/main" id="{8E332BFB-CEF5-E947-A750-77528AF36C40}"/>
                </a:ext>
              </a:extLst>
            </p:cNvPr>
            <p:cNvSpPr txBox="1"/>
            <p:nvPr/>
          </p:nvSpPr>
          <p:spPr>
            <a:xfrm>
              <a:off x="4218868" y="4949554"/>
              <a:ext cx="713658" cy="400110"/>
            </a:xfrm>
            <a:prstGeom prst="rect">
              <a:avLst/>
            </a:prstGeom>
            <a:solidFill>
              <a:schemeClr val="bg1"/>
            </a:solidFill>
            <a:ln w="19050">
              <a:solidFill>
                <a:schemeClr val="accent6"/>
              </a:solidFill>
            </a:ln>
          </p:spPr>
          <p:txBody>
            <a:bodyPr wrap="none" rtlCol="0">
              <a:spAutoFit/>
            </a:bodyPr>
            <a:lstStyle/>
            <a:p>
              <a:pPr algn="ctr"/>
              <a:r>
                <a:rPr lang="en-US" sz="2000" dirty="0">
                  <a:solidFill>
                    <a:schemeClr val="accent6"/>
                  </a:solidFill>
                </a:rPr>
                <a:t>yield</a:t>
              </a:r>
            </a:p>
          </p:txBody>
        </p:sp>
        <p:sp>
          <p:nvSpPr>
            <p:cNvPr id="44" name="TextBox 43">
              <a:extLst>
                <a:ext uri="{FF2B5EF4-FFF2-40B4-BE49-F238E27FC236}">
                  <a16:creationId xmlns:a16="http://schemas.microsoft.com/office/drawing/2014/main" id="{20006169-5652-A545-80F1-4EA615F779C9}"/>
                </a:ext>
              </a:extLst>
            </p:cNvPr>
            <p:cNvSpPr txBox="1"/>
            <p:nvPr/>
          </p:nvSpPr>
          <p:spPr>
            <a:xfrm>
              <a:off x="9379222" y="4796539"/>
              <a:ext cx="1524776" cy="400110"/>
            </a:xfrm>
            <a:prstGeom prst="rect">
              <a:avLst/>
            </a:prstGeom>
            <a:solidFill>
              <a:schemeClr val="bg1"/>
            </a:solidFill>
            <a:ln w="19050">
              <a:solidFill>
                <a:schemeClr val="accent6"/>
              </a:solidFill>
            </a:ln>
          </p:spPr>
          <p:txBody>
            <a:bodyPr wrap="none" rtlCol="0">
              <a:spAutoFit/>
            </a:bodyPr>
            <a:lstStyle/>
            <a:p>
              <a:pPr algn="ctr"/>
              <a:r>
                <a:rPr lang="en-US" sz="2000" dirty="0">
                  <a:solidFill>
                    <a:schemeClr val="accent6"/>
                  </a:solidFill>
                </a:rPr>
                <a:t>provenance</a:t>
              </a:r>
            </a:p>
          </p:txBody>
        </p:sp>
        <p:cxnSp>
          <p:nvCxnSpPr>
            <p:cNvPr id="10" name="Straight Arrow Connector 9">
              <a:extLst>
                <a:ext uri="{FF2B5EF4-FFF2-40B4-BE49-F238E27FC236}">
                  <a16:creationId xmlns:a16="http://schemas.microsoft.com/office/drawing/2014/main" id="{6FAB03A8-88DC-174F-A67B-9955C32292D2}"/>
                </a:ext>
              </a:extLst>
            </p:cNvPr>
            <p:cNvCxnSpPr>
              <a:cxnSpLocks/>
            </p:cNvCxnSpPr>
            <p:nvPr/>
          </p:nvCxnSpPr>
          <p:spPr>
            <a:xfrm>
              <a:off x="1172298" y="4904244"/>
              <a:ext cx="65170" cy="383977"/>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1194ACAC-229C-EA4C-9658-3D3A1E38A19D}"/>
                </a:ext>
              </a:extLst>
            </p:cNvPr>
            <p:cNvCxnSpPr>
              <a:cxnSpLocks/>
            </p:cNvCxnSpPr>
            <p:nvPr/>
          </p:nvCxnSpPr>
          <p:spPr>
            <a:xfrm>
              <a:off x="3351794" y="4759516"/>
              <a:ext cx="272615" cy="552456"/>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31E69ABF-B453-B44E-B24C-724441070E85}"/>
                </a:ext>
              </a:extLst>
            </p:cNvPr>
            <p:cNvCxnSpPr>
              <a:cxnSpLocks/>
            </p:cNvCxnSpPr>
            <p:nvPr/>
          </p:nvCxnSpPr>
          <p:spPr>
            <a:xfrm flipV="1">
              <a:off x="4932526" y="4872216"/>
              <a:ext cx="413419" cy="248756"/>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58DBF0C8-C955-454B-8791-8F284AA61743}"/>
                </a:ext>
              </a:extLst>
            </p:cNvPr>
            <p:cNvCxnSpPr>
              <a:cxnSpLocks/>
            </p:cNvCxnSpPr>
            <p:nvPr/>
          </p:nvCxnSpPr>
          <p:spPr>
            <a:xfrm flipV="1">
              <a:off x="5573591" y="4979094"/>
              <a:ext cx="912385" cy="517147"/>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8DBC150F-6EDF-C14A-A082-ADADC7A1F057}"/>
                </a:ext>
              </a:extLst>
            </p:cNvPr>
            <p:cNvCxnSpPr>
              <a:cxnSpLocks/>
              <a:stCxn id="38" idx="2"/>
            </p:cNvCxnSpPr>
            <p:nvPr/>
          </p:nvCxnSpPr>
          <p:spPr>
            <a:xfrm>
              <a:off x="5573592" y="4008378"/>
              <a:ext cx="603625" cy="614457"/>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D00E7B33-0E01-8744-9FE7-12E9D814242F}"/>
                </a:ext>
              </a:extLst>
            </p:cNvPr>
            <p:cNvCxnSpPr>
              <a:cxnSpLocks/>
              <a:stCxn id="39" idx="2"/>
            </p:cNvCxnSpPr>
            <p:nvPr/>
          </p:nvCxnSpPr>
          <p:spPr>
            <a:xfrm flipH="1">
              <a:off x="7037072" y="3687744"/>
              <a:ext cx="56563" cy="871718"/>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C06D3DE7-21AF-EF43-A79D-87E73485C1ED}"/>
                </a:ext>
              </a:extLst>
            </p:cNvPr>
            <p:cNvCxnSpPr>
              <a:cxnSpLocks/>
              <a:stCxn id="42" idx="0"/>
            </p:cNvCxnSpPr>
            <p:nvPr/>
          </p:nvCxnSpPr>
          <p:spPr>
            <a:xfrm flipV="1">
              <a:off x="7835022" y="4963224"/>
              <a:ext cx="187703" cy="218236"/>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6" name="Group 65">
            <a:extLst>
              <a:ext uri="{FF2B5EF4-FFF2-40B4-BE49-F238E27FC236}">
                <a16:creationId xmlns:a16="http://schemas.microsoft.com/office/drawing/2014/main" id="{D011D810-B406-644C-8117-1874A94D9427}"/>
              </a:ext>
            </a:extLst>
          </p:cNvPr>
          <p:cNvGrpSpPr/>
          <p:nvPr/>
        </p:nvGrpSpPr>
        <p:grpSpPr>
          <a:xfrm>
            <a:off x="1070327" y="1655849"/>
            <a:ext cx="5654146" cy="1489269"/>
            <a:chOff x="325502" y="2945247"/>
            <a:chExt cx="5654146" cy="1489269"/>
          </a:xfrm>
        </p:grpSpPr>
        <p:sp>
          <p:nvSpPr>
            <p:cNvPr id="45" name="TextBox 44">
              <a:extLst>
                <a:ext uri="{FF2B5EF4-FFF2-40B4-BE49-F238E27FC236}">
                  <a16:creationId xmlns:a16="http://schemas.microsoft.com/office/drawing/2014/main" id="{BEB69FEE-CABD-2146-A19F-D566EDE063A0}"/>
                </a:ext>
              </a:extLst>
            </p:cNvPr>
            <p:cNvSpPr txBox="1"/>
            <p:nvPr/>
          </p:nvSpPr>
          <p:spPr>
            <a:xfrm>
              <a:off x="905448" y="2945247"/>
              <a:ext cx="1851790" cy="400110"/>
            </a:xfrm>
            <a:prstGeom prst="rect">
              <a:avLst/>
            </a:prstGeom>
            <a:solidFill>
              <a:schemeClr val="bg1"/>
            </a:solidFill>
            <a:ln w="19050">
              <a:solidFill>
                <a:srgbClr val="FF0000"/>
              </a:solidFill>
            </a:ln>
          </p:spPr>
          <p:txBody>
            <a:bodyPr wrap="none" rtlCol="0">
              <a:spAutoFit/>
            </a:bodyPr>
            <a:lstStyle/>
            <a:p>
              <a:pPr algn="ctr"/>
              <a:r>
                <a:rPr lang="en-US" sz="2000" dirty="0">
                  <a:solidFill>
                    <a:srgbClr val="FF0000"/>
                  </a:solidFill>
                </a:rPr>
                <a:t>concentrations</a:t>
              </a:r>
            </a:p>
          </p:txBody>
        </p:sp>
        <p:sp>
          <p:nvSpPr>
            <p:cNvPr id="62" name="TextBox 61">
              <a:extLst>
                <a:ext uri="{FF2B5EF4-FFF2-40B4-BE49-F238E27FC236}">
                  <a16:creationId xmlns:a16="http://schemas.microsoft.com/office/drawing/2014/main" id="{68D3A6AF-7863-2F4D-9035-881A3C2F11B3}"/>
                </a:ext>
              </a:extLst>
            </p:cNvPr>
            <p:cNvSpPr txBox="1"/>
            <p:nvPr/>
          </p:nvSpPr>
          <p:spPr>
            <a:xfrm>
              <a:off x="2888822" y="2956467"/>
              <a:ext cx="2606804" cy="400110"/>
            </a:xfrm>
            <a:prstGeom prst="rect">
              <a:avLst/>
            </a:prstGeom>
            <a:solidFill>
              <a:schemeClr val="bg1"/>
            </a:solidFill>
            <a:ln w="19050">
              <a:solidFill>
                <a:srgbClr val="FF0000"/>
              </a:solidFill>
            </a:ln>
          </p:spPr>
          <p:txBody>
            <a:bodyPr wrap="none" rtlCol="0">
              <a:spAutoFit/>
            </a:bodyPr>
            <a:lstStyle/>
            <a:p>
              <a:pPr algn="ctr"/>
              <a:r>
                <a:rPr lang="en-US" sz="2000" dirty="0">
                  <a:solidFill>
                    <a:srgbClr val="FF0000"/>
                  </a:solidFill>
                </a:rPr>
                <a:t>reaction mechanisms</a:t>
              </a:r>
            </a:p>
          </p:txBody>
        </p:sp>
        <p:sp>
          <p:nvSpPr>
            <p:cNvPr id="63" name="TextBox 62">
              <a:extLst>
                <a:ext uri="{FF2B5EF4-FFF2-40B4-BE49-F238E27FC236}">
                  <a16:creationId xmlns:a16="http://schemas.microsoft.com/office/drawing/2014/main" id="{41775C2D-7B1D-9246-82CF-438C0A705C2E}"/>
                </a:ext>
              </a:extLst>
            </p:cNvPr>
            <p:cNvSpPr txBox="1"/>
            <p:nvPr/>
          </p:nvSpPr>
          <p:spPr>
            <a:xfrm>
              <a:off x="325502" y="3502127"/>
              <a:ext cx="1438214" cy="400110"/>
            </a:xfrm>
            <a:prstGeom prst="rect">
              <a:avLst/>
            </a:prstGeom>
            <a:solidFill>
              <a:schemeClr val="bg1"/>
            </a:solidFill>
            <a:ln w="19050">
              <a:solidFill>
                <a:srgbClr val="FF0000"/>
              </a:solidFill>
            </a:ln>
          </p:spPr>
          <p:txBody>
            <a:bodyPr wrap="none" rtlCol="0">
              <a:spAutoFit/>
            </a:bodyPr>
            <a:lstStyle/>
            <a:p>
              <a:pPr algn="ctr"/>
              <a:r>
                <a:rPr lang="en-US" sz="2000" dirty="0">
                  <a:solidFill>
                    <a:srgbClr val="FF0000"/>
                  </a:solidFill>
                </a:rPr>
                <a:t>byproducts</a:t>
              </a:r>
            </a:p>
          </p:txBody>
        </p:sp>
        <p:sp>
          <p:nvSpPr>
            <p:cNvPr id="64" name="TextBox 63">
              <a:extLst>
                <a:ext uri="{FF2B5EF4-FFF2-40B4-BE49-F238E27FC236}">
                  <a16:creationId xmlns:a16="http://schemas.microsoft.com/office/drawing/2014/main" id="{C875E3DF-654E-BC43-8752-2CAD2981906A}"/>
                </a:ext>
              </a:extLst>
            </p:cNvPr>
            <p:cNvSpPr txBox="1"/>
            <p:nvPr/>
          </p:nvSpPr>
          <p:spPr>
            <a:xfrm>
              <a:off x="1899969" y="3502127"/>
              <a:ext cx="1879041" cy="400110"/>
            </a:xfrm>
            <a:prstGeom prst="rect">
              <a:avLst/>
            </a:prstGeom>
            <a:solidFill>
              <a:schemeClr val="bg1"/>
            </a:solidFill>
            <a:ln w="19050">
              <a:solidFill>
                <a:srgbClr val="FF0000"/>
              </a:solidFill>
            </a:ln>
          </p:spPr>
          <p:txBody>
            <a:bodyPr wrap="none" rtlCol="0">
              <a:spAutoFit/>
            </a:bodyPr>
            <a:lstStyle/>
            <a:p>
              <a:pPr algn="ctr"/>
              <a:r>
                <a:rPr lang="en-US" sz="2000" dirty="0">
                  <a:solidFill>
                    <a:srgbClr val="FF0000"/>
                  </a:solidFill>
                </a:rPr>
                <a:t>minor products</a:t>
              </a:r>
            </a:p>
          </p:txBody>
        </p:sp>
        <p:sp>
          <p:nvSpPr>
            <p:cNvPr id="65" name="TextBox 64">
              <a:extLst>
                <a:ext uri="{FF2B5EF4-FFF2-40B4-BE49-F238E27FC236}">
                  <a16:creationId xmlns:a16="http://schemas.microsoft.com/office/drawing/2014/main" id="{32E3910B-70C6-3D46-BD96-E674B24AF430}"/>
                </a:ext>
              </a:extLst>
            </p:cNvPr>
            <p:cNvSpPr txBox="1"/>
            <p:nvPr/>
          </p:nvSpPr>
          <p:spPr>
            <a:xfrm>
              <a:off x="3900233" y="3502127"/>
              <a:ext cx="2079415" cy="400110"/>
            </a:xfrm>
            <a:prstGeom prst="rect">
              <a:avLst/>
            </a:prstGeom>
            <a:solidFill>
              <a:schemeClr val="bg1"/>
            </a:solidFill>
            <a:ln w="19050">
              <a:solidFill>
                <a:srgbClr val="FF0000"/>
              </a:solidFill>
            </a:ln>
          </p:spPr>
          <p:txBody>
            <a:bodyPr wrap="none" rtlCol="0">
              <a:spAutoFit/>
            </a:bodyPr>
            <a:lstStyle/>
            <a:p>
              <a:pPr algn="ctr"/>
              <a:r>
                <a:rPr lang="en-US" sz="2000" dirty="0">
                  <a:solidFill>
                    <a:srgbClr val="FF0000"/>
                  </a:solidFill>
                </a:rPr>
                <a:t>”failed” reactions</a:t>
              </a:r>
            </a:p>
          </p:txBody>
        </p:sp>
        <p:sp>
          <p:nvSpPr>
            <p:cNvPr id="56" name="TextBox 55">
              <a:extLst>
                <a:ext uri="{FF2B5EF4-FFF2-40B4-BE49-F238E27FC236}">
                  <a16:creationId xmlns:a16="http://schemas.microsoft.com/office/drawing/2014/main" id="{4729EC1D-786D-F242-9D78-5C6471B64AEE}"/>
                </a:ext>
              </a:extLst>
            </p:cNvPr>
            <p:cNvSpPr txBox="1"/>
            <p:nvPr/>
          </p:nvSpPr>
          <p:spPr>
            <a:xfrm>
              <a:off x="1660944" y="4034406"/>
              <a:ext cx="1040671" cy="400110"/>
            </a:xfrm>
            <a:prstGeom prst="rect">
              <a:avLst/>
            </a:prstGeom>
            <a:solidFill>
              <a:schemeClr val="bg1"/>
            </a:solidFill>
            <a:ln w="19050">
              <a:solidFill>
                <a:srgbClr val="FF0000"/>
              </a:solidFill>
            </a:ln>
          </p:spPr>
          <p:txBody>
            <a:bodyPr wrap="none" rtlCol="0">
              <a:spAutoFit/>
            </a:bodyPr>
            <a:lstStyle/>
            <a:p>
              <a:pPr algn="ctr"/>
              <a:r>
                <a:rPr lang="en-US" sz="2000" dirty="0">
                  <a:solidFill>
                    <a:srgbClr val="FF0000"/>
                  </a:solidFill>
                </a:rPr>
                <a:t>vessels</a:t>
              </a:r>
            </a:p>
          </p:txBody>
        </p:sp>
        <p:sp>
          <p:nvSpPr>
            <p:cNvPr id="59" name="TextBox 58">
              <a:extLst>
                <a:ext uri="{FF2B5EF4-FFF2-40B4-BE49-F238E27FC236}">
                  <a16:creationId xmlns:a16="http://schemas.microsoft.com/office/drawing/2014/main" id="{B57D5EB1-80F7-2447-A90C-2557873F4204}"/>
                </a:ext>
              </a:extLst>
            </p:cNvPr>
            <p:cNvSpPr txBox="1"/>
            <p:nvPr/>
          </p:nvSpPr>
          <p:spPr>
            <a:xfrm>
              <a:off x="2833199" y="4034406"/>
              <a:ext cx="2164375" cy="400110"/>
            </a:xfrm>
            <a:prstGeom prst="rect">
              <a:avLst/>
            </a:prstGeom>
            <a:solidFill>
              <a:schemeClr val="bg1"/>
            </a:solidFill>
            <a:ln w="19050">
              <a:solidFill>
                <a:srgbClr val="FF0000"/>
              </a:solidFill>
            </a:ln>
          </p:spPr>
          <p:txBody>
            <a:bodyPr wrap="none" rtlCol="0">
              <a:spAutoFit/>
            </a:bodyPr>
            <a:lstStyle/>
            <a:p>
              <a:pPr algn="ctr"/>
              <a:r>
                <a:rPr lang="en-US" sz="2000" dirty="0">
                  <a:solidFill>
                    <a:srgbClr val="FF0000"/>
                  </a:solidFill>
                </a:rPr>
                <a:t>orders of addition</a:t>
              </a:r>
            </a:p>
          </p:txBody>
        </p:sp>
      </p:grpSp>
    </p:spTree>
    <p:custDataLst>
      <p:tags r:id="rId1"/>
    </p:custDataLst>
    <p:extLst>
      <p:ext uri="{BB962C8B-B14F-4D97-AF65-F5344CB8AC3E}">
        <p14:creationId xmlns:p14="http://schemas.microsoft.com/office/powerpoint/2010/main" val="4012777846"/>
      </p:ext>
    </p:extLst>
  </p:cSld>
  <p:clrMapOvr>
    <a:masterClrMapping/>
  </p:clrMapOvr>
  <mc:AlternateContent xmlns:mc="http://schemas.openxmlformats.org/markup-compatibility/2006" xmlns:p14="http://schemas.microsoft.com/office/powerpoint/2010/main">
    <mc:Choice Requires="p14">
      <p:transition spd="slow" p14:dur="2000" advTm="53559"/>
    </mc:Choice>
    <mc:Fallback xmlns="">
      <p:transition spd="slow" advTm="5355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E2FC3B8-1EBA-6447-9BC9-6F9E317536FE}"/>
              </a:ext>
            </a:extLst>
          </p:cNvPr>
          <p:cNvSpPr/>
          <p:nvPr/>
        </p:nvSpPr>
        <p:spPr>
          <a:xfrm>
            <a:off x="3402957" y="1543550"/>
            <a:ext cx="3222695" cy="3893523"/>
          </a:xfrm>
          <a:prstGeom prst="rect">
            <a:avLst/>
          </a:prstGeom>
          <a:solidFill>
            <a:schemeClr val="bg1"/>
          </a:solidFill>
          <a:ln w="38100">
            <a:solidFill>
              <a:srgbClr val="A31E35"/>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F945E99-F600-FD48-992D-82685B9E28FC}"/>
              </a:ext>
            </a:extLst>
          </p:cNvPr>
          <p:cNvSpPr>
            <a:spLocks noGrp="1"/>
          </p:cNvSpPr>
          <p:nvPr>
            <p:ph type="title"/>
          </p:nvPr>
        </p:nvSpPr>
        <p:spPr/>
        <p:txBody>
          <a:bodyPr>
            <a:normAutofit/>
          </a:bodyPr>
          <a:lstStyle/>
          <a:p>
            <a:r>
              <a:rPr lang="en-US" dirty="0"/>
              <a:t>What goes into the &gt;$2B cost of each new drug?</a:t>
            </a:r>
          </a:p>
        </p:txBody>
      </p:sp>
      <p:pic>
        <p:nvPicPr>
          <p:cNvPr id="6" name="Content Placeholder 5">
            <a:extLst>
              <a:ext uri="{FF2B5EF4-FFF2-40B4-BE49-F238E27FC236}">
                <a16:creationId xmlns:a16="http://schemas.microsoft.com/office/drawing/2014/main" id="{C2BB730D-DF98-454A-9542-CFFC6BD38F88}"/>
              </a:ext>
            </a:extLst>
          </p:cNvPr>
          <p:cNvPicPr>
            <a:picLocks noGrp="1" noChangeAspect="1"/>
          </p:cNvPicPr>
          <p:nvPr>
            <p:ph idx="1"/>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105863" y="1631381"/>
            <a:ext cx="11966510" cy="1970779"/>
          </a:xfrm>
          <a:prstGeom prst="rect">
            <a:avLst/>
          </a:prstGeom>
        </p:spPr>
      </p:pic>
      <p:sp>
        <p:nvSpPr>
          <p:cNvPr id="4" name="Footer Placeholder 3">
            <a:extLst>
              <a:ext uri="{FF2B5EF4-FFF2-40B4-BE49-F238E27FC236}">
                <a16:creationId xmlns:a16="http://schemas.microsoft.com/office/drawing/2014/main" id="{7FFA6A54-2FFA-2F4D-B280-7FAAC506D767}"/>
              </a:ext>
            </a:extLst>
          </p:cNvPr>
          <p:cNvSpPr>
            <a:spLocks noGrp="1"/>
          </p:cNvSpPr>
          <p:nvPr>
            <p:ph type="ftr" sz="quarter" idx="11"/>
          </p:nvPr>
        </p:nvSpPr>
        <p:spPr/>
        <p:txBody>
          <a:bodyPr/>
          <a:lstStyle/>
          <a:p>
            <a:r>
              <a:rPr lang="en-US" dirty="0"/>
              <a:t>Modified from Paul et al., </a:t>
            </a:r>
            <a:r>
              <a:rPr lang="en-US" i="1" dirty="0"/>
              <a:t>Nat. Rev. Drug </a:t>
            </a:r>
            <a:r>
              <a:rPr lang="en-US" i="1" dirty="0" err="1"/>
              <a:t>Discov</a:t>
            </a:r>
            <a:r>
              <a:rPr lang="en-US" i="1" dirty="0"/>
              <a:t>.</a:t>
            </a:r>
            <a:r>
              <a:rPr lang="en-US" dirty="0"/>
              <a:t> </a:t>
            </a:r>
            <a:r>
              <a:rPr lang="en-US" b="1" dirty="0"/>
              <a:t>2010</a:t>
            </a:r>
            <a:r>
              <a:rPr lang="en-US" dirty="0"/>
              <a:t>, 9;	Costs are in millions USD</a:t>
            </a:r>
          </a:p>
        </p:txBody>
      </p:sp>
      <p:sp>
        <p:nvSpPr>
          <p:cNvPr id="5" name="Slide Number Placeholder 4">
            <a:extLst>
              <a:ext uri="{FF2B5EF4-FFF2-40B4-BE49-F238E27FC236}">
                <a16:creationId xmlns:a16="http://schemas.microsoft.com/office/drawing/2014/main" id="{FE5D313C-B3CD-4147-AB4E-59E3A322333C}"/>
              </a:ext>
            </a:extLst>
          </p:cNvPr>
          <p:cNvSpPr>
            <a:spLocks noGrp="1"/>
          </p:cNvSpPr>
          <p:nvPr>
            <p:ph type="sldNum" sz="quarter" idx="12"/>
          </p:nvPr>
        </p:nvSpPr>
        <p:spPr/>
        <p:txBody>
          <a:bodyPr/>
          <a:lstStyle/>
          <a:p>
            <a:fld id="{0264EB31-4F97-4EAC-AEBF-3978FBE8642D}" type="slidenum">
              <a:rPr lang="en-US" smtClean="0"/>
              <a:pPr/>
              <a:t>2</a:t>
            </a:fld>
            <a:endParaRPr lang="en-US" dirty="0"/>
          </a:p>
        </p:txBody>
      </p:sp>
      <p:pic>
        <p:nvPicPr>
          <p:cNvPr id="7" name="Content Placeholder 5">
            <a:extLst>
              <a:ext uri="{FF2B5EF4-FFF2-40B4-BE49-F238E27FC236}">
                <a16:creationId xmlns:a16="http://schemas.microsoft.com/office/drawing/2014/main" id="{0E1D9692-1B97-E546-82DC-D7CCFE446C24}"/>
              </a:ext>
            </a:extLst>
          </p:cNvPr>
          <p:cNvPicPr>
            <a:picLocks noChangeAspect="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105849" y="3912460"/>
            <a:ext cx="11966523" cy="279423"/>
          </a:xfrm>
          <a:prstGeom prst="rect">
            <a:avLst/>
          </a:prstGeom>
        </p:spPr>
      </p:pic>
      <p:pic>
        <p:nvPicPr>
          <p:cNvPr id="8" name="Content Placeholder 5">
            <a:extLst>
              <a:ext uri="{FF2B5EF4-FFF2-40B4-BE49-F238E27FC236}">
                <a16:creationId xmlns:a16="http://schemas.microsoft.com/office/drawing/2014/main" id="{7D682F17-2636-B343-AF00-4D5180C43EA8}"/>
              </a:ext>
            </a:extLst>
          </p:cNvPr>
          <p:cNvPicPr>
            <a:picLocks noChangeAspect="1"/>
          </p:cNvPicPr>
          <p:nvPr/>
        </p:nvPicPr>
        <p:blipFill rotWithShape="1">
          <a:blip r:embed="rId6"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105875" y="4465766"/>
            <a:ext cx="11966497" cy="312730"/>
          </a:xfrm>
          <a:prstGeom prst="rect">
            <a:avLst/>
          </a:prstGeom>
        </p:spPr>
      </p:pic>
      <p:pic>
        <p:nvPicPr>
          <p:cNvPr id="10" name="Content Placeholder 5">
            <a:extLst>
              <a:ext uri="{FF2B5EF4-FFF2-40B4-BE49-F238E27FC236}">
                <a16:creationId xmlns:a16="http://schemas.microsoft.com/office/drawing/2014/main" id="{36801E39-1149-8E4C-A487-AF86F1F75CF6}"/>
              </a:ext>
            </a:extLst>
          </p:cNvPr>
          <p:cNvPicPr>
            <a:picLocks noChangeAspect="1"/>
          </p:cNvPicPr>
          <p:nvPr/>
        </p:nvPicPr>
        <p:blipFill rotWithShape="1">
          <a:blip r:embed="rId7"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105861" y="5006726"/>
            <a:ext cx="11966511" cy="430347"/>
          </a:xfrm>
          <a:prstGeom prst="rect">
            <a:avLst/>
          </a:prstGeom>
        </p:spPr>
      </p:pic>
    </p:spTree>
    <p:custDataLst>
      <p:tags r:id="rId1"/>
    </p:custDataLst>
    <p:extLst>
      <p:ext uri="{BB962C8B-B14F-4D97-AF65-F5344CB8AC3E}">
        <p14:creationId xmlns:p14="http://schemas.microsoft.com/office/powerpoint/2010/main" val="2051062241"/>
      </p:ext>
    </p:extLst>
  </p:cSld>
  <p:clrMapOvr>
    <a:masterClrMapping/>
  </p:clrMapOvr>
  <mc:AlternateContent xmlns:mc="http://schemas.openxmlformats.org/markup-compatibility/2006" xmlns:p14="http://schemas.microsoft.com/office/powerpoint/2010/main">
    <mc:Choice Requires="p14">
      <p:transition spd="slow" p14:dur="2000" advTm="44692"/>
    </mc:Choice>
    <mc:Fallback xmlns="">
      <p:transition spd="slow" advTm="4469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3CCF7E08-8E7F-7E42-ACED-7C4BCCB347AB}"/>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684124" y="3410907"/>
            <a:ext cx="4643523" cy="2620049"/>
          </a:xfrm>
          <a:prstGeom prst="rect">
            <a:avLst/>
          </a:prstGeom>
        </p:spPr>
      </p:pic>
      <p:sp>
        <p:nvSpPr>
          <p:cNvPr id="2" name="Title 1">
            <a:extLst>
              <a:ext uri="{FF2B5EF4-FFF2-40B4-BE49-F238E27FC236}">
                <a16:creationId xmlns:a16="http://schemas.microsoft.com/office/drawing/2014/main" id="{6CD9542A-44EC-F444-9A4F-1E81DFCC37A6}"/>
              </a:ext>
            </a:extLst>
          </p:cNvPr>
          <p:cNvSpPr>
            <a:spLocks noGrp="1"/>
          </p:cNvSpPr>
          <p:nvPr>
            <p:ph type="title"/>
          </p:nvPr>
        </p:nvSpPr>
        <p:spPr>
          <a:xfrm>
            <a:off x="242047" y="79646"/>
            <a:ext cx="11736192" cy="678584"/>
          </a:xfrm>
        </p:spPr>
        <p:txBody>
          <a:bodyPr>
            <a:normAutofit/>
          </a:bodyPr>
          <a:lstStyle/>
          <a:p>
            <a:r>
              <a:rPr lang="en-US" dirty="0"/>
              <a:t>Templates can (crudely) define the “rules” of chemistry</a:t>
            </a:r>
          </a:p>
        </p:txBody>
      </p:sp>
      <p:sp>
        <p:nvSpPr>
          <p:cNvPr id="5" name="Slide Number Placeholder 4">
            <a:extLst>
              <a:ext uri="{FF2B5EF4-FFF2-40B4-BE49-F238E27FC236}">
                <a16:creationId xmlns:a16="http://schemas.microsoft.com/office/drawing/2014/main" id="{4C9C77A2-EFE2-134B-9EDE-693B7F20D909}"/>
              </a:ext>
            </a:extLst>
          </p:cNvPr>
          <p:cNvSpPr>
            <a:spLocks noGrp="1"/>
          </p:cNvSpPr>
          <p:nvPr>
            <p:ph type="sldNum" sz="quarter" idx="12"/>
          </p:nvPr>
        </p:nvSpPr>
        <p:spPr/>
        <p:txBody>
          <a:bodyPr/>
          <a:lstStyle/>
          <a:p>
            <a:fld id="{0264EB31-4F97-4EAC-AEBF-3978FBE8642D}" type="slidenum">
              <a:rPr lang="en-US" smtClean="0"/>
              <a:pPr/>
              <a:t>20</a:t>
            </a:fld>
            <a:endParaRPr lang="en-US" dirty="0"/>
          </a:p>
        </p:txBody>
      </p:sp>
      <p:pic>
        <p:nvPicPr>
          <p:cNvPr id="6" name="Picture 5">
            <a:extLst>
              <a:ext uri="{FF2B5EF4-FFF2-40B4-BE49-F238E27FC236}">
                <a16:creationId xmlns:a16="http://schemas.microsoft.com/office/drawing/2014/main" id="{43500AF2-F985-8341-99EF-55FC707CB4C4}"/>
              </a:ext>
            </a:extLst>
          </p:cNvPr>
          <p:cNvPicPr>
            <a:picLocks noChangeAspect="1"/>
          </p:cNvPicPr>
          <p:nvPr/>
        </p:nvPicPr>
        <p:blipFill>
          <a:blip r:embed="rId4"/>
          <a:stretch>
            <a:fillRect/>
          </a:stretch>
        </p:blipFill>
        <p:spPr>
          <a:xfrm>
            <a:off x="169084" y="1210627"/>
            <a:ext cx="3694598" cy="894656"/>
          </a:xfrm>
          <a:prstGeom prst="rect">
            <a:avLst/>
          </a:prstGeom>
        </p:spPr>
      </p:pic>
      <p:sp>
        <p:nvSpPr>
          <p:cNvPr id="7" name="TextBox 6">
            <a:extLst>
              <a:ext uri="{FF2B5EF4-FFF2-40B4-BE49-F238E27FC236}">
                <a16:creationId xmlns:a16="http://schemas.microsoft.com/office/drawing/2014/main" id="{81A560BF-3269-F940-AC90-5A1AE079A7D3}"/>
              </a:ext>
            </a:extLst>
          </p:cNvPr>
          <p:cNvSpPr txBox="1"/>
          <p:nvPr/>
        </p:nvSpPr>
        <p:spPr>
          <a:xfrm>
            <a:off x="374578" y="2221473"/>
            <a:ext cx="3562156" cy="338554"/>
          </a:xfrm>
          <a:prstGeom prst="rect">
            <a:avLst/>
          </a:prstGeom>
          <a:solidFill>
            <a:srgbClr val="F2F2F2"/>
          </a:solidFill>
        </p:spPr>
        <p:txBody>
          <a:bodyPr wrap="square" rtlCol="0">
            <a:spAutoFit/>
          </a:bodyPr>
          <a:lstStyle/>
          <a:p>
            <a:pPr lvl="1"/>
            <a:r>
              <a:rPr lang="en-US" sz="1600" b="1" dirty="0">
                <a:solidFill>
                  <a:srgbClr val="A31E35"/>
                </a:solidFill>
              </a:rPr>
              <a:t>Find core of transformation</a:t>
            </a:r>
          </a:p>
        </p:txBody>
      </p:sp>
      <p:sp>
        <p:nvSpPr>
          <p:cNvPr id="8" name="Oval 7">
            <a:extLst>
              <a:ext uri="{FF2B5EF4-FFF2-40B4-BE49-F238E27FC236}">
                <a16:creationId xmlns:a16="http://schemas.microsoft.com/office/drawing/2014/main" id="{04B9D0D9-1708-824E-BD6F-1CBDA3DC2C9B}"/>
              </a:ext>
            </a:extLst>
          </p:cNvPr>
          <p:cNvSpPr/>
          <p:nvPr/>
        </p:nvSpPr>
        <p:spPr>
          <a:xfrm>
            <a:off x="274622" y="2215047"/>
            <a:ext cx="307557" cy="307557"/>
          </a:xfrm>
          <a:prstGeom prst="ellipse">
            <a:avLst/>
          </a:prstGeom>
          <a:solidFill>
            <a:srgbClr val="A31E35"/>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1</a:t>
            </a:r>
          </a:p>
        </p:txBody>
      </p:sp>
      <p:pic>
        <p:nvPicPr>
          <p:cNvPr id="9" name="Picture 8">
            <a:extLst>
              <a:ext uri="{FF2B5EF4-FFF2-40B4-BE49-F238E27FC236}">
                <a16:creationId xmlns:a16="http://schemas.microsoft.com/office/drawing/2014/main" id="{CA4DC018-812A-284B-A55D-8031921870B2}"/>
              </a:ext>
            </a:extLst>
          </p:cNvPr>
          <p:cNvPicPr>
            <a:picLocks noChangeAspect="1"/>
          </p:cNvPicPr>
          <p:nvPr/>
        </p:nvPicPr>
        <p:blipFill>
          <a:blip r:embed="rId5"/>
          <a:stretch>
            <a:fillRect/>
          </a:stretch>
        </p:blipFill>
        <p:spPr>
          <a:xfrm>
            <a:off x="1200469" y="2640609"/>
            <a:ext cx="1747893" cy="389341"/>
          </a:xfrm>
          <a:prstGeom prst="rect">
            <a:avLst/>
          </a:prstGeom>
        </p:spPr>
      </p:pic>
      <p:sp>
        <p:nvSpPr>
          <p:cNvPr id="10" name="Rectangle 9">
            <a:extLst>
              <a:ext uri="{FF2B5EF4-FFF2-40B4-BE49-F238E27FC236}">
                <a16:creationId xmlns:a16="http://schemas.microsoft.com/office/drawing/2014/main" id="{A70E8442-5A1D-8A4C-9786-7622942C1843}"/>
              </a:ext>
            </a:extLst>
          </p:cNvPr>
          <p:cNvSpPr/>
          <p:nvPr/>
        </p:nvSpPr>
        <p:spPr>
          <a:xfrm>
            <a:off x="374578" y="3109776"/>
            <a:ext cx="3562156" cy="338554"/>
          </a:xfrm>
          <a:prstGeom prst="rect">
            <a:avLst/>
          </a:prstGeom>
          <a:solidFill>
            <a:srgbClr val="F2F2F2"/>
          </a:solidFill>
        </p:spPr>
        <p:txBody>
          <a:bodyPr wrap="square">
            <a:spAutoFit/>
          </a:bodyPr>
          <a:lstStyle/>
          <a:p>
            <a:pPr lvl="1"/>
            <a:r>
              <a:rPr lang="en-US" sz="1600" b="1" dirty="0">
                <a:solidFill>
                  <a:srgbClr val="A31E35"/>
                </a:solidFill>
              </a:rPr>
              <a:t>Add generalized neighbors</a:t>
            </a:r>
          </a:p>
        </p:txBody>
      </p:sp>
      <p:sp>
        <p:nvSpPr>
          <p:cNvPr id="11" name="Oval 10">
            <a:extLst>
              <a:ext uri="{FF2B5EF4-FFF2-40B4-BE49-F238E27FC236}">
                <a16:creationId xmlns:a16="http://schemas.microsoft.com/office/drawing/2014/main" id="{7BE72F34-3977-5F46-A086-14ED938C19C6}"/>
              </a:ext>
            </a:extLst>
          </p:cNvPr>
          <p:cNvSpPr/>
          <p:nvPr/>
        </p:nvSpPr>
        <p:spPr>
          <a:xfrm>
            <a:off x="274622" y="3103350"/>
            <a:ext cx="307557" cy="307557"/>
          </a:xfrm>
          <a:prstGeom prst="ellipse">
            <a:avLst/>
          </a:prstGeom>
          <a:solidFill>
            <a:srgbClr val="A31E35"/>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2</a:t>
            </a:r>
          </a:p>
        </p:txBody>
      </p:sp>
      <p:pic>
        <p:nvPicPr>
          <p:cNvPr id="12" name="Picture 11">
            <a:extLst>
              <a:ext uri="{FF2B5EF4-FFF2-40B4-BE49-F238E27FC236}">
                <a16:creationId xmlns:a16="http://schemas.microsoft.com/office/drawing/2014/main" id="{D576726F-EDFC-4243-887C-DB122E9AB8A3}"/>
              </a:ext>
            </a:extLst>
          </p:cNvPr>
          <p:cNvPicPr>
            <a:picLocks noChangeAspect="1"/>
          </p:cNvPicPr>
          <p:nvPr/>
        </p:nvPicPr>
        <p:blipFill>
          <a:blip r:embed="rId6"/>
          <a:stretch>
            <a:fillRect/>
          </a:stretch>
        </p:blipFill>
        <p:spPr>
          <a:xfrm>
            <a:off x="963985" y="3454949"/>
            <a:ext cx="2377465" cy="588153"/>
          </a:xfrm>
          <a:prstGeom prst="rect">
            <a:avLst/>
          </a:prstGeom>
        </p:spPr>
      </p:pic>
      <p:sp>
        <p:nvSpPr>
          <p:cNvPr id="13" name="Rectangle 12">
            <a:extLst>
              <a:ext uri="{FF2B5EF4-FFF2-40B4-BE49-F238E27FC236}">
                <a16:creationId xmlns:a16="http://schemas.microsoft.com/office/drawing/2014/main" id="{6857E639-0BC0-4643-B554-2EC0E9C6A726}"/>
              </a:ext>
            </a:extLst>
          </p:cNvPr>
          <p:cNvSpPr/>
          <p:nvPr/>
        </p:nvSpPr>
        <p:spPr>
          <a:xfrm>
            <a:off x="374578" y="4101129"/>
            <a:ext cx="3562156" cy="338554"/>
          </a:xfrm>
          <a:prstGeom prst="rect">
            <a:avLst/>
          </a:prstGeom>
          <a:solidFill>
            <a:srgbClr val="F2F2F2"/>
          </a:solidFill>
        </p:spPr>
        <p:txBody>
          <a:bodyPr wrap="square">
            <a:spAutoFit/>
          </a:bodyPr>
          <a:lstStyle/>
          <a:p>
            <a:pPr lvl="1"/>
            <a:r>
              <a:rPr lang="en-US" sz="1600" b="1" dirty="0">
                <a:solidFill>
                  <a:srgbClr val="A31E35"/>
                </a:solidFill>
              </a:rPr>
              <a:t>Extend to known </a:t>
            </a:r>
            <a:r>
              <a:rPr lang="en-US" sz="1600" b="1" dirty="0" err="1">
                <a:solidFill>
                  <a:srgbClr val="A31E35"/>
                </a:solidFill>
              </a:rPr>
              <a:t>func</a:t>
            </a:r>
            <a:r>
              <a:rPr lang="en-US" sz="1600" b="1" dirty="0">
                <a:solidFill>
                  <a:srgbClr val="A31E35"/>
                </a:solidFill>
              </a:rPr>
              <a:t>. groups</a:t>
            </a:r>
          </a:p>
        </p:txBody>
      </p:sp>
      <p:sp>
        <p:nvSpPr>
          <p:cNvPr id="14" name="Oval 13">
            <a:extLst>
              <a:ext uri="{FF2B5EF4-FFF2-40B4-BE49-F238E27FC236}">
                <a16:creationId xmlns:a16="http://schemas.microsoft.com/office/drawing/2014/main" id="{537C169A-4017-E04B-B49A-CB07226578E3}"/>
              </a:ext>
            </a:extLst>
          </p:cNvPr>
          <p:cNvSpPr/>
          <p:nvPr/>
        </p:nvSpPr>
        <p:spPr>
          <a:xfrm>
            <a:off x="274622" y="4094703"/>
            <a:ext cx="307557" cy="307557"/>
          </a:xfrm>
          <a:prstGeom prst="ellipse">
            <a:avLst/>
          </a:prstGeom>
          <a:solidFill>
            <a:srgbClr val="A31E35"/>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3</a:t>
            </a:r>
          </a:p>
        </p:txBody>
      </p:sp>
      <p:pic>
        <p:nvPicPr>
          <p:cNvPr id="15" name="Picture 14">
            <a:extLst>
              <a:ext uri="{FF2B5EF4-FFF2-40B4-BE49-F238E27FC236}">
                <a16:creationId xmlns:a16="http://schemas.microsoft.com/office/drawing/2014/main" id="{32412FE3-05F3-244D-A7ED-5D84637E1D9A}"/>
              </a:ext>
            </a:extLst>
          </p:cNvPr>
          <p:cNvPicPr>
            <a:picLocks noChangeAspect="1"/>
          </p:cNvPicPr>
          <p:nvPr/>
        </p:nvPicPr>
        <p:blipFill rotWithShape="1">
          <a:blip r:embed="rId7" cstate="print">
            <a:extLst>
              <a:ext uri="{28A0092B-C50C-407E-A947-70E740481C1C}">
                <a14:useLocalDpi xmlns:a14="http://schemas.microsoft.com/office/drawing/2010/main"/>
              </a:ext>
            </a:extLst>
          </a:blip>
          <a:srcRect t="64910"/>
          <a:stretch/>
        </p:blipFill>
        <p:spPr>
          <a:xfrm>
            <a:off x="468658" y="4557228"/>
            <a:ext cx="3247270" cy="267425"/>
          </a:xfrm>
          <a:prstGeom prst="rect">
            <a:avLst/>
          </a:prstGeom>
        </p:spPr>
      </p:pic>
      <p:sp>
        <p:nvSpPr>
          <p:cNvPr id="17" name="Rectangle 16">
            <a:extLst>
              <a:ext uri="{FF2B5EF4-FFF2-40B4-BE49-F238E27FC236}">
                <a16:creationId xmlns:a16="http://schemas.microsoft.com/office/drawing/2014/main" id="{0B92FE32-6BB3-D64D-909B-8C49FC7D3446}"/>
              </a:ext>
            </a:extLst>
          </p:cNvPr>
          <p:cNvSpPr/>
          <p:nvPr/>
        </p:nvSpPr>
        <p:spPr>
          <a:xfrm>
            <a:off x="216676" y="5353583"/>
            <a:ext cx="3667635" cy="707886"/>
          </a:xfrm>
          <a:prstGeom prst="rect">
            <a:avLst/>
          </a:prstGeom>
        </p:spPr>
        <p:txBody>
          <a:bodyPr wrap="square">
            <a:spAutoFit/>
          </a:bodyPr>
          <a:lstStyle/>
          <a:p>
            <a:pPr algn="ctr"/>
            <a:r>
              <a:rPr lang="en-US" sz="1000" dirty="0">
                <a:solidFill>
                  <a:srgbClr val="000000"/>
                </a:solidFill>
                <a:latin typeface="Monaco" pitchFamily="2" charset="77"/>
              </a:rPr>
              <a:t>[c:1]-[CH;@@;D3;+0:2]1-[O;H0;D2;+0]-[CH;@;D3;+0:3]-1-[c:4]</a:t>
            </a:r>
          </a:p>
          <a:p>
            <a:pPr algn="ctr"/>
            <a:r>
              <a:rPr lang="en-US" sz="1000" dirty="0">
                <a:solidFill>
                  <a:srgbClr val="000000"/>
                </a:solidFill>
                <a:latin typeface="Monaco" pitchFamily="2" charset="77"/>
              </a:rPr>
              <a:t>&gt;&gt;</a:t>
            </a:r>
          </a:p>
          <a:p>
            <a:pPr algn="ctr"/>
            <a:r>
              <a:rPr lang="en-US" sz="1000" dirty="0">
                <a:solidFill>
                  <a:srgbClr val="000000"/>
                </a:solidFill>
                <a:latin typeface="Monaco" pitchFamily="2" charset="77"/>
              </a:rPr>
              <a:t>[c:1]/[CH;D2;+0:2]=[CH;D2;+0:3]/[c:4]</a:t>
            </a:r>
            <a:endParaRPr lang="en-US" sz="1000" dirty="0">
              <a:solidFill>
                <a:srgbClr val="000000"/>
              </a:solidFill>
              <a:effectLst/>
              <a:latin typeface="Monaco" pitchFamily="2" charset="77"/>
            </a:endParaRPr>
          </a:p>
        </p:txBody>
      </p:sp>
      <p:sp>
        <p:nvSpPr>
          <p:cNvPr id="18" name="Rectangle 17">
            <a:extLst>
              <a:ext uri="{FF2B5EF4-FFF2-40B4-BE49-F238E27FC236}">
                <a16:creationId xmlns:a16="http://schemas.microsoft.com/office/drawing/2014/main" id="{1E854402-2BF0-994B-B553-85E3150D7DFB}"/>
              </a:ext>
            </a:extLst>
          </p:cNvPr>
          <p:cNvSpPr/>
          <p:nvPr/>
        </p:nvSpPr>
        <p:spPr>
          <a:xfrm>
            <a:off x="374578" y="4904264"/>
            <a:ext cx="3562156" cy="338554"/>
          </a:xfrm>
          <a:prstGeom prst="rect">
            <a:avLst/>
          </a:prstGeom>
          <a:solidFill>
            <a:srgbClr val="F2F2F2"/>
          </a:solidFill>
        </p:spPr>
        <p:txBody>
          <a:bodyPr wrap="square">
            <a:spAutoFit/>
          </a:bodyPr>
          <a:lstStyle/>
          <a:p>
            <a:pPr lvl="1"/>
            <a:r>
              <a:rPr lang="en-US" sz="1600" b="1" dirty="0">
                <a:solidFill>
                  <a:srgbClr val="A31E35"/>
                </a:solidFill>
              </a:rPr>
              <a:t>Canonicalize and record</a:t>
            </a:r>
          </a:p>
        </p:txBody>
      </p:sp>
      <p:sp>
        <p:nvSpPr>
          <p:cNvPr id="19" name="Oval 18">
            <a:extLst>
              <a:ext uri="{FF2B5EF4-FFF2-40B4-BE49-F238E27FC236}">
                <a16:creationId xmlns:a16="http://schemas.microsoft.com/office/drawing/2014/main" id="{01B00FB3-70BF-BB48-B811-A12666987980}"/>
              </a:ext>
            </a:extLst>
          </p:cNvPr>
          <p:cNvSpPr/>
          <p:nvPr/>
        </p:nvSpPr>
        <p:spPr>
          <a:xfrm>
            <a:off x="277559" y="4897838"/>
            <a:ext cx="307557" cy="307557"/>
          </a:xfrm>
          <a:prstGeom prst="ellipse">
            <a:avLst/>
          </a:prstGeom>
          <a:solidFill>
            <a:srgbClr val="A31E35"/>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4</a:t>
            </a:r>
          </a:p>
        </p:txBody>
      </p:sp>
      <p:sp>
        <p:nvSpPr>
          <p:cNvPr id="21" name="Rectangle 20">
            <a:extLst>
              <a:ext uri="{FF2B5EF4-FFF2-40B4-BE49-F238E27FC236}">
                <a16:creationId xmlns:a16="http://schemas.microsoft.com/office/drawing/2014/main" id="{C61741C7-DAD6-E84A-8ADF-76EB68152309}"/>
              </a:ext>
            </a:extLst>
          </p:cNvPr>
          <p:cNvSpPr/>
          <p:nvPr/>
        </p:nvSpPr>
        <p:spPr>
          <a:xfrm>
            <a:off x="616801" y="6139750"/>
            <a:ext cx="3055645" cy="461665"/>
          </a:xfrm>
          <a:prstGeom prst="rect">
            <a:avLst/>
          </a:prstGeom>
        </p:spPr>
        <p:txBody>
          <a:bodyPr wrap="none">
            <a:spAutoFit/>
          </a:bodyPr>
          <a:lstStyle/>
          <a:p>
            <a:pPr lvl="0"/>
            <a:r>
              <a:rPr lang="en-US" sz="1200" dirty="0">
                <a:solidFill>
                  <a:prstClr val="black">
                    <a:tint val="75000"/>
                  </a:prstClr>
                </a:solidFill>
              </a:rPr>
              <a:t>Coley et al., </a:t>
            </a:r>
            <a:r>
              <a:rPr lang="en-US" sz="1200" i="1" dirty="0">
                <a:solidFill>
                  <a:prstClr val="black">
                    <a:tint val="75000"/>
                  </a:prstClr>
                </a:solidFill>
              </a:rPr>
              <a:t>J. Chem. Inf. Model. </a:t>
            </a:r>
            <a:r>
              <a:rPr lang="en-US" sz="1200" b="1" dirty="0">
                <a:solidFill>
                  <a:prstClr val="black">
                    <a:tint val="75000"/>
                  </a:prstClr>
                </a:solidFill>
              </a:rPr>
              <a:t>2019,</a:t>
            </a:r>
            <a:r>
              <a:rPr lang="en-US" sz="1200" dirty="0">
                <a:solidFill>
                  <a:prstClr val="black">
                    <a:tint val="75000"/>
                  </a:prstClr>
                </a:solidFill>
              </a:rPr>
              <a:t> 59</a:t>
            </a:r>
          </a:p>
          <a:p>
            <a:pPr algn="ctr"/>
            <a:r>
              <a:rPr lang="en-US" sz="1200" dirty="0">
                <a:solidFill>
                  <a:prstClr val="black">
                    <a:tint val="75000"/>
                  </a:prstClr>
                </a:solidFill>
              </a:rPr>
              <a:t>Several prior publications</a:t>
            </a:r>
          </a:p>
        </p:txBody>
      </p:sp>
      <p:sp>
        <p:nvSpPr>
          <p:cNvPr id="23" name="Rectangle 22">
            <a:extLst>
              <a:ext uri="{FF2B5EF4-FFF2-40B4-BE49-F238E27FC236}">
                <a16:creationId xmlns:a16="http://schemas.microsoft.com/office/drawing/2014/main" id="{2E6A9B23-0604-BA44-9796-D855D5A4176B}"/>
              </a:ext>
            </a:extLst>
          </p:cNvPr>
          <p:cNvSpPr/>
          <p:nvPr/>
        </p:nvSpPr>
        <p:spPr>
          <a:xfrm>
            <a:off x="6412288" y="6121057"/>
            <a:ext cx="3050194" cy="276999"/>
          </a:xfrm>
          <a:prstGeom prst="rect">
            <a:avLst/>
          </a:prstGeom>
        </p:spPr>
        <p:txBody>
          <a:bodyPr wrap="none">
            <a:spAutoFit/>
          </a:bodyPr>
          <a:lstStyle/>
          <a:p>
            <a:pPr lvl="0" algn="ctr"/>
            <a:r>
              <a:rPr lang="en-US" sz="1200" dirty="0" err="1">
                <a:solidFill>
                  <a:prstClr val="black">
                    <a:tint val="75000"/>
                  </a:prstClr>
                </a:solidFill>
              </a:rPr>
              <a:t>Segler</a:t>
            </a:r>
            <a:r>
              <a:rPr lang="en-US" sz="1200" dirty="0">
                <a:solidFill>
                  <a:prstClr val="black">
                    <a:tint val="75000"/>
                  </a:prstClr>
                </a:solidFill>
              </a:rPr>
              <a:t> and Waller, </a:t>
            </a:r>
            <a:r>
              <a:rPr lang="en-US" sz="1200" i="1" dirty="0">
                <a:solidFill>
                  <a:prstClr val="black">
                    <a:tint val="75000"/>
                  </a:prstClr>
                </a:solidFill>
              </a:rPr>
              <a:t>Chem. Eur. J. </a:t>
            </a:r>
            <a:r>
              <a:rPr lang="en-US" sz="1200" b="1" dirty="0">
                <a:solidFill>
                  <a:prstClr val="black">
                    <a:tint val="75000"/>
                  </a:prstClr>
                </a:solidFill>
              </a:rPr>
              <a:t>2017</a:t>
            </a:r>
            <a:r>
              <a:rPr lang="en-US" sz="1200" dirty="0">
                <a:solidFill>
                  <a:prstClr val="black">
                    <a:tint val="75000"/>
                  </a:prstClr>
                </a:solidFill>
              </a:rPr>
              <a:t>, 23</a:t>
            </a:r>
          </a:p>
        </p:txBody>
      </p:sp>
      <p:sp>
        <p:nvSpPr>
          <p:cNvPr id="29" name="Rectangle 28">
            <a:extLst>
              <a:ext uri="{FF2B5EF4-FFF2-40B4-BE49-F238E27FC236}">
                <a16:creationId xmlns:a16="http://schemas.microsoft.com/office/drawing/2014/main" id="{4CD00186-B803-E64C-A7D7-0A4C80E2B24B}"/>
              </a:ext>
            </a:extLst>
          </p:cNvPr>
          <p:cNvSpPr/>
          <p:nvPr/>
        </p:nvSpPr>
        <p:spPr>
          <a:xfrm>
            <a:off x="427725" y="692972"/>
            <a:ext cx="3449983" cy="461665"/>
          </a:xfrm>
          <a:prstGeom prst="rect">
            <a:avLst/>
          </a:prstGeom>
        </p:spPr>
        <p:txBody>
          <a:bodyPr wrap="none">
            <a:spAutoFit/>
          </a:bodyPr>
          <a:lstStyle/>
          <a:p>
            <a:pPr algn="ctr"/>
            <a:r>
              <a:rPr lang="en-US" sz="2400" b="1" dirty="0"/>
              <a:t>Algorithmic extraction</a:t>
            </a:r>
          </a:p>
        </p:txBody>
      </p:sp>
      <p:sp>
        <p:nvSpPr>
          <p:cNvPr id="30" name="Rectangle 29">
            <a:extLst>
              <a:ext uri="{FF2B5EF4-FFF2-40B4-BE49-F238E27FC236}">
                <a16:creationId xmlns:a16="http://schemas.microsoft.com/office/drawing/2014/main" id="{1962F801-1A41-D946-8B57-48D5930DD132}"/>
              </a:ext>
            </a:extLst>
          </p:cNvPr>
          <p:cNvSpPr/>
          <p:nvPr/>
        </p:nvSpPr>
        <p:spPr>
          <a:xfrm>
            <a:off x="6231200" y="2605503"/>
            <a:ext cx="3549370" cy="830997"/>
          </a:xfrm>
          <a:prstGeom prst="rect">
            <a:avLst/>
          </a:prstGeom>
        </p:spPr>
        <p:txBody>
          <a:bodyPr wrap="none">
            <a:spAutoFit/>
          </a:bodyPr>
          <a:lstStyle/>
          <a:p>
            <a:pPr algn="ctr"/>
            <a:r>
              <a:rPr lang="en-US" sz="2400" b="1" dirty="0"/>
              <a:t>“Template relevance”</a:t>
            </a:r>
            <a:br>
              <a:rPr lang="en-US" sz="2400" b="1" dirty="0"/>
            </a:br>
            <a:r>
              <a:rPr lang="en-US" sz="2400" b="1" dirty="0"/>
              <a:t>policy network training</a:t>
            </a:r>
          </a:p>
        </p:txBody>
      </p:sp>
      <p:sp>
        <p:nvSpPr>
          <p:cNvPr id="3" name="TextBox 2">
            <a:extLst>
              <a:ext uri="{FF2B5EF4-FFF2-40B4-BE49-F238E27FC236}">
                <a16:creationId xmlns:a16="http://schemas.microsoft.com/office/drawing/2014/main" id="{69F1E62E-308D-004D-8B13-D40E648BBB7E}"/>
              </a:ext>
            </a:extLst>
          </p:cNvPr>
          <p:cNvSpPr txBox="1"/>
          <p:nvPr/>
        </p:nvSpPr>
        <p:spPr>
          <a:xfrm>
            <a:off x="4378037" y="1128175"/>
            <a:ext cx="7289348" cy="1200329"/>
          </a:xfrm>
          <a:prstGeom prst="rect">
            <a:avLst/>
          </a:prstGeom>
          <a:noFill/>
        </p:spPr>
        <p:txBody>
          <a:bodyPr wrap="square" rtlCol="0">
            <a:spAutoFit/>
          </a:bodyPr>
          <a:lstStyle/>
          <a:p>
            <a:pPr algn="ctr"/>
            <a:r>
              <a:rPr lang="en-US" sz="2400" i="1" dirty="0">
                <a:solidFill>
                  <a:srgbClr val="A31D35"/>
                </a:solidFill>
              </a:rPr>
              <a:t>Reaction</a:t>
            </a:r>
            <a:r>
              <a:rPr lang="en-US" sz="2400" dirty="0">
                <a:solidFill>
                  <a:srgbClr val="A31D35"/>
                </a:solidFill>
              </a:rPr>
              <a:t> </a:t>
            </a:r>
            <a:r>
              <a:rPr lang="en-US" sz="2400" i="1" dirty="0">
                <a:solidFill>
                  <a:srgbClr val="A31D35"/>
                </a:solidFill>
              </a:rPr>
              <a:t>templates</a:t>
            </a:r>
            <a:r>
              <a:rPr lang="en-US" sz="2400" dirty="0">
                <a:solidFill>
                  <a:srgbClr val="A31D35"/>
                </a:solidFill>
              </a:rPr>
              <a:t> are rigid subgraph </a:t>
            </a:r>
            <a:br>
              <a:rPr lang="en-US" sz="2400" dirty="0">
                <a:solidFill>
                  <a:srgbClr val="A31D35"/>
                </a:solidFill>
              </a:rPr>
            </a:br>
            <a:r>
              <a:rPr lang="en-US" sz="2400" dirty="0">
                <a:solidFill>
                  <a:srgbClr val="A31D35"/>
                </a:solidFill>
              </a:rPr>
              <a:t>pattern-matching rules that can be applied to </a:t>
            </a:r>
            <a:br>
              <a:rPr lang="en-US" sz="2400" dirty="0">
                <a:solidFill>
                  <a:srgbClr val="A31D35"/>
                </a:solidFill>
              </a:rPr>
            </a:br>
            <a:r>
              <a:rPr lang="en-US" sz="2400" dirty="0">
                <a:solidFill>
                  <a:srgbClr val="A31D35"/>
                </a:solidFill>
              </a:rPr>
              <a:t>novel molecules to generate hypothetical precursors</a:t>
            </a:r>
          </a:p>
        </p:txBody>
      </p:sp>
    </p:spTree>
    <p:extLst>
      <p:ext uri="{BB962C8B-B14F-4D97-AF65-F5344CB8AC3E}">
        <p14:creationId xmlns:p14="http://schemas.microsoft.com/office/powerpoint/2010/main" val="1925479099"/>
      </p:ext>
    </p:extLst>
  </p:cSld>
  <p:clrMapOvr>
    <a:masterClrMapping/>
  </p:clrMapOvr>
  <mc:AlternateContent xmlns:mc="http://schemas.openxmlformats.org/markup-compatibility/2006" xmlns:p14="http://schemas.microsoft.com/office/powerpoint/2010/main">
    <mc:Choice Requires="p14">
      <p:transition spd="slow" p14:dur="2000" advTm="69325"/>
    </mc:Choice>
    <mc:Fallback xmlns="">
      <p:transition spd="slow" advTm="69325"/>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D9542A-44EC-F444-9A4F-1E81DFCC37A6}"/>
              </a:ext>
            </a:extLst>
          </p:cNvPr>
          <p:cNvSpPr>
            <a:spLocks noGrp="1"/>
          </p:cNvSpPr>
          <p:nvPr>
            <p:ph type="title"/>
          </p:nvPr>
        </p:nvSpPr>
        <p:spPr>
          <a:xfrm>
            <a:off x="242047" y="79646"/>
            <a:ext cx="11736192" cy="678584"/>
          </a:xfrm>
        </p:spPr>
        <p:txBody>
          <a:bodyPr>
            <a:normAutofit/>
          </a:bodyPr>
          <a:lstStyle/>
          <a:p>
            <a:r>
              <a:rPr lang="en-US" dirty="0"/>
              <a:t>Template-free models instead learn end-to-end</a:t>
            </a:r>
          </a:p>
        </p:txBody>
      </p:sp>
      <p:sp>
        <p:nvSpPr>
          <p:cNvPr id="5" name="Slide Number Placeholder 4">
            <a:extLst>
              <a:ext uri="{FF2B5EF4-FFF2-40B4-BE49-F238E27FC236}">
                <a16:creationId xmlns:a16="http://schemas.microsoft.com/office/drawing/2014/main" id="{4C9C77A2-EFE2-134B-9EDE-693B7F20D909}"/>
              </a:ext>
            </a:extLst>
          </p:cNvPr>
          <p:cNvSpPr>
            <a:spLocks noGrp="1"/>
          </p:cNvSpPr>
          <p:nvPr>
            <p:ph type="sldNum" sz="quarter" idx="12"/>
          </p:nvPr>
        </p:nvSpPr>
        <p:spPr/>
        <p:txBody>
          <a:bodyPr/>
          <a:lstStyle/>
          <a:p>
            <a:fld id="{0264EB31-4F97-4EAC-AEBF-3978FBE8642D}" type="slidenum">
              <a:rPr lang="en-US" smtClean="0"/>
              <a:pPr/>
              <a:t>21</a:t>
            </a:fld>
            <a:endParaRPr lang="en-US" dirty="0"/>
          </a:p>
        </p:txBody>
      </p:sp>
      <p:sp>
        <p:nvSpPr>
          <p:cNvPr id="26" name="Rectangle 25">
            <a:extLst>
              <a:ext uri="{FF2B5EF4-FFF2-40B4-BE49-F238E27FC236}">
                <a16:creationId xmlns:a16="http://schemas.microsoft.com/office/drawing/2014/main" id="{59B42BF4-05DB-114B-B217-F152412E0D5E}"/>
              </a:ext>
            </a:extLst>
          </p:cNvPr>
          <p:cNvSpPr/>
          <p:nvPr/>
        </p:nvSpPr>
        <p:spPr>
          <a:xfrm>
            <a:off x="884010" y="6480063"/>
            <a:ext cx="3956339" cy="307777"/>
          </a:xfrm>
          <a:prstGeom prst="rect">
            <a:avLst/>
          </a:prstGeom>
        </p:spPr>
        <p:txBody>
          <a:bodyPr wrap="none">
            <a:spAutoFit/>
          </a:bodyPr>
          <a:lstStyle/>
          <a:p>
            <a:pPr lvl="0"/>
            <a:r>
              <a:rPr lang="en-US" sz="1400" dirty="0">
                <a:solidFill>
                  <a:prstClr val="black">
                    <a:tint val="75000"/>
                  </a:prstClr>
                </a:solidFill>
              </a:rPr>
              <a:t>Tu and Coley, </a:t>
            </a:r>
            <a:r>
              <a:rPr lang="en-US" sz="1400" dirty="0">
                <a:solidFill>
                  <a:prstClr val="black">
                    <a:tint val="75000"/>
                  </a:prstClr>
                </a:solidFill>
                <a:hlinkClick r:id="rId3"/>
              </a:rPr>
              <a:t>https://arxiv.org/abs/2110.09681</a:t>
            </a:r>
            <a:endParaRPr lang="en-US" sz="1400" dirty="0">
              <a:solidFill>
                <a:prstClr val="black">
                  <a:tint val="75000"/>
                </a:prstClr>
              </a:solidFill>
            </a:endParaRPr>
          </a:p>
        </p:txBody>
      </p:sp>
      <p:pic>
        <p:nvPicPr>
          <p:cNvPr id="3" name="Picture 2">
            <a:extLst>
              <a:ext uri="{FF2B5EF4-FFF2-40B4-BE49-F238E27FC236}">
                <a16:creationId xmlns:a16="http://schemas.microsoft.com/office/drawing/2014/main" id="{474FE30A-DB71-5148-A249-89B202C2F9E5}"/>
              </a:ext>
            </a:extLst>
          </p:cNvPr>
          <p:cNvPicPr>
            <a:picLocks noChangeAspect="1"/>
          </p:cNvPicPr>
          <p:nvPr/>
        </p:nvPicPr>
        <p:blipFill>
          <a:blip r:embed="rId4"/>
          <a:stretch>
            <a:fillRect/>
          </a:stretch>
        </p:blipFill>
        <p:spPr>
          <a:xfrm>
            <a:off x="857875" y="801864"/>
            <a:ext cx="10742203" cy="5552558"/>
          </a:xfrm>
          <a:prstGeom prst="rect">
            <a:avLst/>
          </a:prstGeom>
        </p:spPr>
      </p:pic>
      <p:pic>
        <p:nvPicPr>
          <p:cNvPr id="4" name="Picture 3">
            <a:extLst>
              <a:ext uri="{FF2B5EF4-FFF2-40B4-BE49-F238E27FC236}">
                <a16:creationId xmlns:a16="http://schemas.microsoft.com/office/drawing/2014/main" id="{0CCA005E-C697-4C4A-B22D-993BA39DAEBD}"/>
              </a:ext>
            </a:extLst>
          </p:cNvPr>
          <p:cNvPicPr>
            <a:picLocks noChangeAspect="1"/>
          </p:cNvPicPr>
          <p:nvPr/>
        </p:nvPicPr>
        <p:blipFill>
          <a:blip r:embed="rId5"/>
          <a:stretch>
            <a:fillRect/>
          </a:stretch>
        </p:blipFill>
        <p:spPr>
          <a:xfrm>
            <a:off x="4039364" y="1360420"/>
            <a:ext cx="919002" cy="911822"/>
          </a:xfrm>
          <a:prstGeom prst="rect">
            <a:avLst/>
          </a:prstGeom>
          <a:solidFill>
            <a:schemeClr val="bg1"/>
          </a:solidFill>
        </p:spPr>
      </p:pic>
      <p:sp>
        <p:nvSpPr>
          <p:cNvPr id="6" name="Rectangle 5">
            <a:extLst>
              <a:ext uri="{FF2B5EF4-FFF2-40B4-BE49-F238E27FC236}">
                <a16:creationId xmlns:a16="http://schemas.microsoft.com/office/drawing/2014/main" id="{0652B6F2-FC82-B64B-9898-5228E3FC537C}"/>
              </a:ext>
            </a:extLst>
          </p:cNvPr>
          <p:cNvSpPr/>
          <p:nvPr/>
        </p:nvSpPr>
        <p:spPr>
          <a:xfrm>
            <a:off x="857875" y="1790573"/>
            <a:ext cx="2021707" cy="230832"/>
          </a:xfrm>
          <a:prstGeom prst="rect">
            <a:avLst/>
          </a:prstGeom>
          <a:solidFill>
            <a:schemeClr val="bg1"/>
          </a:solidFill>
        </p:spPr>
        <p:txBody>
          <a:bodyPr wrap="none">
            <a:spAutoFit/>
          </a:bodyPr>
          <a:lstStyle/>
          <a:p>
            <a:pPr algn="ctr"/>
            <a:r>
              <a:rPr lang="en-US" sz="900" dirty="0"/>
              <a:t>ClC1=NC=C(Br)C(NC2CCCC2)=N1</a:t>
            </a:r>
          </a:p>
        </p:txBody>
      </p:sp>
      <p:sp>
        <p:nvSpPr>
          <p:cNvPr id="8" name="Rectangle 7">
            <a:extLst>
              <a:ext uri="{FF2B5EF4-FFF2-40B4-BE49-F238E27FC236}">
                <a16:creationId xmlns:a16="http://schemas.microsoft.com/office/drawing/2014/main" id="{D7AB2227-457A-AA46-AA01-2B24D77E67F7}"/>
              </a:ext>
            </a:extLst>
          </p:cNvPr>
          <p:cNvSpPr/>
          <p:nvPr/>
        </p:nvSpPr>
        <p:spPr>
          <a:xfrm>
            <a:off x="9691749" y="1841511"/>
            <a:ext cx="2162772" cy="230832"/>
          </a:xfrm>
          <a:prstGeom prst="rect">
            <a:avLst/>
          </a:prstGeom>
          <a:solidFill>
            <a:schemeClr val="bg1"/>
          </a:solidFill>
        </p:spPr>
        <p:txBody>
          <a:bodyPr wrap="none">
            <a:spAutoFit/>
          </a:bodyPr>
          <a:lstStyle/>
          <a:p>
            <a:r>
              <a:rPr lang="en-US" sz="900" dirty="0"/>
              <a:t>NC1CCCC1.ClC2=NC=C(Br)C(Cl)=N2</a:t>
            </a:r>
          </a:p>
        </p:txBody>
      </p:sp>
      <p:sp>
        <p:nvSpPr>
          <p:cNvPr id="10" name="Rectangle 9">
            <a:extLst>
              <a:ext uri="{FF2B5EF4-FFF2-40B4-BE49-F238E27FC236}">
                <a16:creationId xmlns:a16="http://schemas.microsoft.com/office/drawing/2014/main" id="{960A607F-996A-0145-AE29-AB83421468C1}"/>
              </a:ext>
            </a:extLst>
          </p:cNvPr>
          <p:cNvSpPr/>
          <p:nvPr/>
        </p:nvSpPr>
        <p:spPr>
          <a:xfrm>
            <a:off x="808181" y="1129466"/>
            <a:ext cx="2121094" cy="369332"/>
          </a:xfrm>
          <a:prstGeom prst="rect">
            <a:avLst/>
          </a:prstGeom>
          <a:solidFill>
            <a:schemeClr val="bg1"/>
          </a:solidFill>
        </p:spPr>
        <p:txBody>
          <a:bodyPr wrap="none">
            <a:spAutoFit/>
          </a:bodyPr>
          <a:lstStyle/>
          <a:p>
            <a:pPr algn="ctr"/>
            <a:r>
              <a:rPr lang="en-US" b="1" dirty="0">
                <a:solidFill>
                  <a:srgbClr val="FF0000"/>
                </a:solidFill>
              </a:rPr>
              <a:t>Product molecule</a:t>
            </a:r>
          </a:p>
        </p:txBody>
      </p:sp>
      <p:sp>
        <p:nvSpPr>
          <p:cNvPr id="11" name="Rectangle 10">
            <a:extLst>
              <a:ext uri="{FF2B5EF4-FFF2-40B4-BE49-F238E27FC236}">
                <a16:creationId xmlns:a16="http://schemas.microsoft.com/office/drawing/2014/main" id="{208DF99A-A275-4244-9FC3-9AD42BD61B73}"/>
              </a:ext>
            </a:extLst>
          </p:cNvPr>
          <p:cNvSpPr/>
          <p:nvPr/>
        </p:nvSpPr>
        <p:spPr>
          <a:xfrm>
            <a:off x="8993756" y="1129466"/>
            <a:ext cx="2351927" cy="369332"/>
          </a:xfrm>
          <a:prstGeom prst="rect">
            <a:avLst/>
          </a:prstGeom>
          <a:solidFill>
            <a:schemeClr val="bg1"/>
          </a:solidFill>
        </p:spPr>
        <p:txBody>
          <a:bodyPr wrap="none">
            <a:spAutoFit/>
          </a:bodyPr>
          <a:lstStyle/>
          <a:p>
            <a:pPr algn="ctr"/>
            <a:r>
              <a:rPr lang="en-US" b="1" dirty="0">
                <a:solidFill>
                  <a:srgbClr val="FF0000"/>
                </a:solidFill>
              </a:rPr>
              <a:t>Reactant molecules</a:t>
            </a:r>
          </a:p>
        </p:txBody>
      </p:sp>
      <p:sp>
        <p:nvSpPr>
          <p:cNvPr id="7" name="Rectangle 6">
            <a:extLst>
              <a:ext uri="{FF2B5EF4-FFF2-40B4-BE49-F238E27FC236}">
                <a16:creationId xmlns:a16="http://schemas.microsoft.com/office/drawing/2014/main" id="{8F01413C-238B-4644-ADB4-6A613D84CC73}"/>
              </a:ext>
            </a:extLst>
          </p:cNvPr>
          <p:cNvSpPr/>
          <p:nvPr/>
        </p:nvSpPr>
        <p:spPr>
          <a:xfrm>
            <a:off x="316059" y="600985"/>
            <a:ext cx="3105337" cy="461665"/>
          </a:xfrm>
          <a:prstGeom prst="rect">
            <a:avLst/>
          </a:prstGeom>
        </p:spPr>
        <p:txBody>
          <a:bodyPr wrap="none">
            <a:spAutoFit/>
          </a:bodyPr>
          <a:lstStyle/>
          <a:p>
            <a:r>
              <a:rPr lang="en-US" sz="2400" dirty="0">
                <a:solidFill>
                  <a:srgbClr val="A31D35"/>
                </a:solidFill>
              </a:rPr>
              <a:t>e.g., Graph2SMILES</a:t>
            </a:r>
          </a:p>
        </p:txBody>
      </p:sp>
    </p:spTree>
    <p:extLst>
      <p:ext uri="{BB962C8B-B14F-4D97-AF65-F5344CB8AC3E}">
        <p14:creationId xmlns:p14="http://schemas.microsoft.com/office/powerpoint/2010/main" val="1696854942"/>
      </p:ext>
    </p:extLst>
  </p:cSld>
  <p:clrMapOvr>
    <a:masterClrMapping/>
  </p:clrMapOvr>
  <mc:AlternateContent xmlns:mc="http://schemas.openxmlformats.org/markup-compatibility/2006" xmlns:p14="http://schemas.microsoft.com/office/powerpoint/2010/main">
    <mc:Choice Requires="p14">
      <p:transition spd="slow" p14:dur="2000" advTm="40340"/>
    </mc:Choice>
    <mc:Fallback xmlns="">
      <p:transition spd="slow" advTm="40340"/>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FAAA8B-C1C2-1246-9E21-5DBDF9BE8AB6}"/>
              </a:ext>
            </a:extLst>
          </p:cNvPr>
          <p:cNvSpPr>
            <a:spLocks noGrp="1"/>
          </p:cNvSpPr>
          <p:nvPr>
            <p:ph type="title"/>
          </p:nvPr>
        </p:nvSpPr>
        <p:spPr>
          <a:xfrm>
            <a:off x="242047" y="79645"/>
            <a:ext cx="11736192" cy="1048397"/>
          </a:xfrm>
        </p:spPr>
        <p:txBody>
          <a:bodyPr anchor="t">
            <a:normAutofit fontScale="90000"/>
          </a:bodyPr>
          <a:lstStyle/>
          <a:p>
            <a:r>
              <a:rPr lang="en-US" dirty="0"/>
              <a:t>Applying retrosynthetic models recursively leads to full pathways to reasonably complex molecules</a:t>
            </a:r>
          </a:p>
        </p:txBody>
      </p:sp>
      <p:sp>
        <p:nvSpPr>
          <p:cNvPr id="5" name="Slide Number Placeholder 4">
            <a:extLst>
              <a:ext uri="{FF2B5EF4-FFF2-40B4-BE49-F238E27FC236}">
                <a16:creationId xmlns:a16="http://schemas.microsoft.com/office/drawing/2014/main" id="{0263BC7F-C55A-4940-9101-CFB971D9D5E2}"/>
              </a:ext>
            </a:extLst>
          </p:cNvPr>
          <p:cNvSpPr>
            <a:spLocks noGrp="1"/>
          </p:cNvSpPr>
          <p:nvPr>
            <p:ph type="sldNum" sz="quarter" idx="12"/>
          </p:nvPr>
        </p:nvSpPr>
        <p:spPr/>
        <p:txBody>
          <a:bodyPr/>
          <a:lstStyle/>
          <a:p>
            <a:fld id="{0264EB31-4F97-4EAC-AEBF-3978FBE8642D}" type="slidenum">
              <a:rPr lang="en-US" smtClean="0"/>
              <a:pPr/>
              <a:t>22</a:t>
            </a:fld>
            <a:endParaRPr lang="en-US" dirty="0"/>
          </a:p>
        </p:txBody>
      </p:sp>
      <p:pic>
        <p:nvPicPr>
          <p:cNvPr id="6" name="Picture 5">
            <a:extLst>
              <a:ext uri="{FF2B5EF4-FFF2-40B4-BE49-F238E27FC236}">
                <a16:creationId xmlns:a16="http://schemas.microsoft.com/office/drawing/2014/main" id="{5614636F-1BAE-9445-929A-D4DCE52CBBBC}"/>
              </a:ext>
            </a:extLst>
          </p:cNvPr>
          <p:cNvPicPr>
            <a:picLocks noChangeAspect="1"/>
          </p:cNvPicPr>
          <p:nvPr/>
        </p:nvPicPr>
        <p:blipFill>
          <a:blip r:embed="rId3"/>
          <a:stretch>
            <a:fillRect/>
          </a:stretch>
        </p:blipFill>
        <p:spPr>
          <a:xfrm>
            <a:off x="113122" y="1334520"/>
            <a:ext cx="12078878" cy="3269902"/>
          </a:xfrm>
          <a:prstGeom prst="rect">
            <a:avLst/>
          </a:prstGeom>
        </p:spPr>
      </p:pic>
      <p:sp>
        <p:nvSpPr>
          <p:cNvPr id="3" name="TextBox 2">
            <a:extLst>
              <a:ext uri="{FF2B5EF4-FFF2-40B4-BE49-F238E27FC236}">
                <a16:creationId xmlns:a16="http://schemas.microsoft.com/office/drawing/2014/main" id="{38A8DEEF-AB6D-C146-9598-06D689F0AEE4}"/>
              </a:ext>
            </a:extLst>
          </p:cNvPr>
          <p:cNvSpPr txBox="1"/>
          <p:nvPr/>
        </p:nvSpPr>
        <p:spPr>
          <a:xfrm>
            <a:off x="376517" y="4890169"/>
            <a:ext cx="9135035" cy="1292662"/>
          </a:xfrm>
          <a:prstGeom prst="rect">
            <a:avLst/>
          </a:prstGeom>
          <a:noFill/>
        </p:spPr>
        <p:txBody>
          <a:bodyPr wrap="square" rtlCol="0">
            <a:spAutoFit/>
          </a:bodyPr>
          <a:lstStyle/>
          <a:p>
            <a:pPr marL="285750" indent="-285750">
              <a:buFont typeface="Arial" panose="020B0604020202020204" pitchFamily="34" charset="0"/>
              <a:buChar char="•"/>
            </a:pPr>
            <a:r>
              <a:rPr lang="en-US" sz="2000" dirty="0"/>
              <a:t>13 step synthetic pathway obtained in 60 seconds</a:t>
            </a:r>
          </a:p>
          <a:p>
            <a:pPr marL="285750" indent="-285750">
              <a:buFont typeface="Arial" panose="020B0604020202020204" pitchFamily="34" charset="0"/>
              <a:buChar char="•"/>
            </a:pPr>
            <a:r>
              <a:rPr lang="en-US" sz="2000" dirty="0"/>
              <a:t>Not the “best” pathway (e.g., shortest, cheapest, highest-yielding)</a:t>
            </a:r>
          </a:p>
          <a:p>
            <a:pPr marL="285750" indent="-285750">
              <a:buFont typeface="Arial" panose="020B0604020202020204" pitchFamily="34" charset="0"/>
              <a:buChar char="•"/>
            </a:pPr>
            <a:r>
              <a:rPr lang="en-US" sz="2000" dirty="0"/>
              <a:t>Only one of many possible pathways for a chemist to review</a:t>
            </a:r>
          </a:p>
          <a:p>
            <a:pPr marL="742950" lvl="1" indent="-285750">
              <a:buFont typeface="Arial" panose="020B0604020202020204" pitchFamily="34" charset="0"/>
              <a:buChar char="•"/>
            </a:pPr>
            <a:r>
              <a:rPr lang="en-US" dirty="0"/>
              <a:t>Pathway ranking metrics mostly suitable for discovery chemistry, not process</a:t>
            </a:r>
          </a:p>
        </p:txBody>
      </p:sp>
    </p:spTree>
    <p:extLst>
      <p:ext uri="{BB962C8B-B14F-4D97-AF65-F5344CB8AC3E}">
        <p14:creationId xmlns:p14="http://schemas.microsoft.com/office/powerpoint/2010/main" val="2506390339"/>
      </p:ext>
    </p:extLst>
  </p:cSld>
  <p:clrMapOvr>
    <a:masterClrMapping/>
  </p:clrMapOvr>
  <mc:AlternateContent xmlns:mc="http://schemas.openxmlformats.org/markup-compatibility/2006" xmlns:p14="http://schemas.microsoft.com/office/powerpoint/2010/main">
    <mc:Choice Requires="p14">
      <p:transition spd="slow" p14:dur="2000" advTm="74490"/>
    </mc:Choice>
    <mc:Fallback xmlns="">
      <p:transition spd="slow" advTm="74490"/>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34E57-BD0E-5348-887E-9194FE43FB49}"/>
              </a:ext>
            </a:extLst>
          </p:cNvPr>
          <p:cNvSpPr>
            <a:spLocks noGrp="1"/>
          </p:cNvSpPr>
          <p:nvPr>
            <p:ph type="title"/>
          </p:nvPr>
        </p:nvSpPr>
        <p:spPr/>
        <p:txBody>
          <a:bodyPr>
            <a:normAutofit/>
          </a:bodyPr>
          <a:lstStyle/>
          <a:p>
            <a:r>
              <a:rPr lang="en-US" dirty="0"/>
              <a:t>Multi-step planning tools </a:t>
            </a:r>
            <a:r>
              <a:rPr lang="en-US" i="1" dirty="0"/>
              <a:t>do</a:t>
            </a:r>
            <a:r>
              <a:rPr lang="en-US" dirty="0"/>
              <a:t> work for many compounds</a:t>
            </a:r>
          </a:p>
        </p:txBody>
      </p:sp>
      <p:sp>
        <p:nvSpPr>
          <p:cNvPr id="3" name="Content Placeholder 2">
            <a:extLst>
              <a:ext uri="{FF2B5EF4-FFF2-40B4-BE49-F238E27FC236}">
                <a16:creationId xmlns:a16="http://schemas.microsoft.com/office/drawing/2014/main" id="{DBA182EC-B7A7-4745-83E2-B502C9B6FE0B}"/>
              </a:ext>
            </a:extLst>
          </p:cNvPr>
          <p:cNvSpPr>
            <a:spLocks noGrp="1"/>
          </p:cNvSpPr>
          <p:nvPr>
            <p:ph idx="1"/>
          </p:nvPr>
        </p:nvSpPr>
        <p:spPr/>
        <p:txBody>
          <a:bodyPr/>
          <a:lstStyle/>
          <a:p>
            <a:r>
              <a:rPr lang="en-US" dirty="0"/>
              <a:t>The combinatorial explosion of options as we perform a retrosynthetic expansion is mitigated by tree search strategies (e.g., MCTS, best-first, proof number search)</a:t>
            </a:r>
          </a:p>
          <a:p>
            <a:r>
              <a:rPr lang="en-US" dirty="0"/>
              <a:t>Both data-driven and expert approaches have generated pathways that score well in blinded tests:</a:t>
            </a:r>
          </a:p>
        </p:txBody>
      </p:sp>
      <p:sp>
        <p:nvSpPr>
          <p:cNvPr id="4" name="Footer Placeholder 3">
            <a:extLst>
              <a:ext uri="{FF2B5EF4-FFF2-40B4-BE49-F238E27FC236}">
                <a16:creationId xmlns:a16="http://schemas.microsoft.com/office/drawing/2014/main" id="{99F12B06-CE6D-6347-8414-35304259833D}"/>
              </a:ext>
            </a:extLst>
          </p:cNvPr>
          <p:cNvSpPr>
            <a:spLocks noGrp="1"/>
          </p:cNvSpPr>
          <p:nvPr>
            <p:ph type="ftr" sz="quarter" idx="11"/>
          </p:nvPr>
        </p:nvSpPr>
        <p:spPr/>
        <p:txBody>
          <a:bodyPr/>
          <a:lstStyle/>
          <a:p>
            <a:r>
              <a:rPr lang="en-US" dirty="0"/>
              <a:t>MCTS: Monte Carlo tree search</a:t>
            </a:r>
          </a:p>
        </p:txBody>
      </p:sp>
      <p:sp>
        <p:nvSpPr>
          <p:cNvPr id="5" name="Slide Number Placeholder 4">
            <a:extLst>
              <a:ext uri="{FF2B5EF4-FFF2-40B4-BE49-F238E27FC236}">
                <a16:creationId xmlns:a16="http://schemas.microsoft.com/office/drawing/2014/main" id="{FC0EFD40-C9F3-1044-86FC-F42AF6EEF619}"/>
              </a:ext>
            </a:extLst>
          </p:cNvPr>
          <p:cNvSpPr>
            <a:spLocks noGrp="1"/>
          </p:cNvSpPr>
          <p:nvPr>
            <p:ph type="sldNum" sz="quarter" idx="12"/>
          </p:nvPr>
        </p:nvSpPr>
        <p:spPr/>
        <p:txBody>
          <a:bodyPr/>
          <a:lstStyle/>
          <a:p>
            <a:fld id="{0264EB31-4F97-4EAC-AEBF-3978FBE8642D}" type="slidenum">
              <a:rPr lang="en-US" smtClean="0"/>
              <a:pPr/>
              <a:t>23</a:t>
            </a:fld>
            <a:endParaRPr lang="en-US" dirty="0"/>
          </a:p>
        </p:txBody>
      </p:sp>
      <p:pic>
        <p:nvPicPr>
          <p:cNvPr id="6" name="Picture 5">
            <a:extLst>
              <a:ext uri="{FF2B5EF4-FFF2-40B4-BE49-F238E27FC236}">
                <a16:creationId xmlns:a16="http://schemas.microsoft.com/office/drawing/2014/main" id="{CE3C1CAF-6037-294C-8068-1D60F54C5367}"/>
              </a:ext>
            </a:extLst>
          </p:cNvPr>
          <p:cNvPicPr>
            <a:picLocks noChangeAspect="1"/>
          </p:cNvPicPr>
          <p:nvPr/>
        </p:nvPicPr>
        <p:blipFill>
          <a:blip r:embed="rId2"/>
          <a:stretch>
            <a:fillRect/>
          </a:stretch>
        </p:blipFill>
        <p:spPr>
          <a:xfrm>
            <a:off x="2975954" y="2876302"/>
            <a:ext cx="3946489" cy="2858398"/>
          </a:xfrm>
          <a:prstGeom prst="rect">
            <a:avLst/>
          </a:prstGeom>
        </p:spPr>
      </p:pic>
      <p:sp>
        <p:nvSpPr>
          <p:cNvPr id="7" name="Rectangle 6">
            <a:extLst>
              <a:ext uri="{FF2B5EF4-FFF2-40B4-BE49-F238E27FC236}">
                <a16:creationId xmlns:a16="http://schemas.microsoft.com/office/drawing/2014/main" id="{C90E0048-21C4-1044-A543-607E775F4074}"/>
              </a:ext>
            </a:extLst>
          </p:cNvPr>
          <p:cNvSpPr/>
          <p:nvPr/>
        </p:nvSpPr>
        <p:spPr>
          <a:xfrm>
            <a:off x="3433400" y="6108876"/>
            <a:ext cx="3031599" cy="646331"/>
          </a:xfrm>
          <a:prstGeom prst="rect">
            <a:avLst/>
          </a:prstGeom>
        </p:spPr>
        <p:txBody>
          <a:bodyPr wrap="none">
            <a:spAutoFit/>
          </a:bodyPr>
          <a:lstStyle/>
          <a:p>
            <a:pPr algn="ctr"/>
            <a:r>
              <a:rPr lang="en-US" dirty="0" err="1"/>
              <a:t>Segler</a:t>
            </a:r>
            <a:r>
              <a:rPr lang="en-US" dirty="0"/>
              <a:t>, Preuss, Waller</a:t>
            </a:r>
          </a:p>
          <a:p>
            <a:pPr algn="ctr"/>
            <a:r>
              <a:rPr lang="en-US" i="1" dirty="0"/>
              <a:t>Nature</a:t>
            </a:r>
            <a:r>
              <a:rPr lang="en-US" dirty="0"/>
              <a:t> 555, 604-610 (2018)</a:t>
            </a:r>
            <a:endParaRPr lang="en-US" i="1" dirty="0"/>
          </a:p>
        </p:txBody>
      </p:sp>
      <p:pic>
        <p:nvPicPr>
          <p:cNvPr id="8" name="Picture 7">
            <a:extLst>
              <a:ext uri="{FF2B5EF4-FFF2-40B4-BE49-F238E27FC236}">
                <a16:creationId xmlns:a16="http://schemas.microsoft.com/office/drawing/2014/main" id="{0A60F2EC-8961-A84D-807A-17AF8A06CF8F}"/>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434081" y="2509807"/>
            <a:ext cx="3922175" cy="3591389"/>
          </a:xfrm>
          <a:prstGeom prst="rect">
            <a:avLst/>
          </a:prstGeom>
        </p:spPr>
      </p:pic>
      <p:sp>
        <p:nvSpPr>
          <p:cNvPr id="10" name="Rectangle 9">
            <a:extLst>
              <a:ext uri="{FF2B5EF4-FFF2-40B4-BE49-F238E27FC236}">
                <a16:creationId xmlns:a16="http://schemas.microsoft.com/office/drawing/2014/main" id="{F3514341-720C-904B-80E3-599B328C5E9C}"/>
              </a:ext>
            </a:extLst>
          </p:cNvPr>
          <p:cNvSpPr/>
          <p:nvPr/>
        </p:nvSpPr>
        <p:spPr>
          <a:xfrm>
            <a:off x="7568038" y="6101196"/>
            <a:ext cx="3788218" cy="646331"/>
          </a:xfrm>
          <a:prstGeom prst="rect">
            <a:avLst/>
          </a:prstGeom>
        </p:spPr>
        <p:txBody>
          <a:bodyPr wrap="none">
            <a:spAutoFit/>
          </a:bodyPr>
          <a:lstStyle/>
          <a:p>
            <a:pPr algn="ctr"/>
            <a:r>
              <a:rPr lang="en-US" dirty="0"/>
              <a:t>Mikulak-</a:t>
            </a:r>
            <a:r>
              <a:rPr lang="en-US" dirty="0" err="1"/>
              <a:t>Klucznik</a:t>
            </a:r>
            <a:r>
              <a:rPr lang="en-US" dirty="0"/>
              <a:t>, </a:t>
            </a:r>
            <a:r>
              <a:rPr lang="en-US" dirty="0" err="1"/>
              <a:t>Grzybowksi</a:t>
            </a:r>
            <a:r>
              <a:rPr lang="en-US" dirty="0"/>
              <a:t> et al.</a:t>
            </a:r>
          </a:p>
          <a:p>
            <a:pPr algn="ctr"/>
            <a:r>
              <a:rPr lang="en-US" i="1" dirty="0"/>
              <a:t>Nature</a:t>
            </a:r>
            <a:r>
              <a:rPr lang="en-US" dirty="0"/>
              <a:t> 588, 83-88 (2020)</a:t>
            </a:r>
            <a:endParaRPr lang="en-US" i="1" dirty="0"/>
          </a:p>
        </p:txBody>
      </p:sp>
      <p:sp>
        <p:nvSpPr>
          <p:cNvPr id="11" name="Rectangle 10">
            <a:extLst>
              <a:ext uri="{FF2B5EF4-FFF2-40B4-BE49-F238E27FC236}">
                <a16:creationId xmlns:a16="http://schemas.microsoft.com/office/drawing/2014/main" id="{96630903-BA5E-FC43-A432-AB9450D57B80}"/>
              </a:ext>
            </a:extLst>
          </p:cNvPr>
          <p:cNvSpPr/>
          <p:nvPr/>
        </p:nvSpPr>
        <p:spPr>
          <a:xfrm>
            <a:off x="2340284" y="5508172"/>
            <a:ext cx="7539717" cy="1144720"/>
          </a:xfrm>
          <a:prstGeom prst="rect">
            <a:avLst/>
          </a:prstGeom>
          <a:solidFill>
            <a:srgbClr val="FFBDCA"/>
          </a:solidFill>
          <a:ln w="28575">
            <a:solidFill>
              <a:srgbClr val="A31E35"/>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Because the search space grows exponentially with increasing depth (number of reactions), it’s essential to use a search policy; in practice, planning starts getting very expensive with ≥10 steps</a:t>
            </a:r>
          </a:p>
        </p:txBody>
      </p:sp>
    </p:spTree>
    <p:extLst>
      <p:ext uri="{BB962C8B-B14F-4D97-AF65-F5344CB8AC3E}">
        <p14:creationId xmlns:p14="http://schemas.microsoft.com/office/powerpoint/2010/main" val="4072605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C648EE-7421-B84F-87FE-0FA3ED5B536E}"/>
              </a:ext>
            </a:extLst>
          </p:cNvPr>
          <p:cNvSpPr>
            <a:spLocks noGrp="1"/>
          </p:cNvSpPr>
          <p:nvPr>
            <p:ph type="title"/>
          </p:nvPr>
        </p:nvSpPr>
        <p:spPr>
          <a:xfrm>
            <a:off x="255494" y="2420470"/>
            <a:ext cx="9928034" cy="1672630"/>
          </a:xfrm>
        </p:spPr>
        <p:txBody>
          <a:bodyPr>
            <a:noAutofit/>
          </a:bodyPr>
          <a:lstStyle/>
          <a:p>
            <a:r>
              <a:rPr lang="en-US" sz="7200" dirty="0"/>
              <a:t>Synthesizable molecular design</a:t>
            </a:r>
            <a:br>
              <a:rPr lang="en-US" sz="7200" dirty="0"/>
            </a:br>
            <a:r>
              <a:rPr lang="en-US" dirty="0"/>
              <a:t>Using our knowledge of reactivity to </a:t>
            </a:r>
            <a:br>
              <a:rPr lang="en-US" dirty="0"/>
            </a:br>
            <a:r>
              <a:rPr lang="en-US" dirty="0"/>
              <a:t>define an accessible chemical space</a:t>
            </a:r>
            <a:endParaRPr lang="en-US" sz="7200" dirty="0"/>
          </a:p>
        </p:txBody>
      </p:sp>
      <p:sp>
        <p:nvSpPr>
          <p:cNvPr id="4" name="Footer Placeholder 3">
            <a:extLst>
              <a:ext uri="{FF2B5EF4-FFF2-40B4-BE49-F238E27FC236}">
                <a16:creationId xmlns:a16="http://schemas.microsoft.com/office/drawing/2014/main" id="{8263328E-C915-CF49-8E4E-5E3A4037C447}"/>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192D5BCD-DBD7-8A49-BF16-33F43F91C63E}"/>
              </a:ext>
            </a:extLst>
          </p:cNvPr>
          <p:cNvSpPr>
            <a:spLocks noGrp="1"/>
          </p:cNvSpPr>
          <p:nvPr>
            <p:ph type="sldNum" sz="quarter" idx="12"/>
          </p:nvPr>
        </p:nvSpPr>
        <p:spPr/>
        <p:txBody>
          <a:bodyPr/>
          <a:lstStyle/>
          <a:p>
            <a:fld id="{0264EB31-4F97-4EAC-AEBF-3978FBE8642D}" type="slidenum">
              <a:rPr lang="en-US" smtClean="0"/>
              <a:pPr/>
              <a:t>24</a:t>
            </a:fld>
            <a:endParaRPr lang="en-US" dirty="0"/>
          </a:p>
        </p:txBody>
      </p:sp>
    </p:spTree>
    <p:extLst>
      <p:ext uri="{BB962C8B-B14F-4D97-AF65-F5344CB8AC3E}">
        <p14:creationId xmlns:p14="http://schemas.microsoft.com/office/powerpoint/2010/main" val="3678367380"/>
      </p:ext>
    </p:extLst>
  </p:cSld>
  <p:clrMapOvr>
    <a:masterClrMapping/>
  </p:clrMapOvr>
  <mc:AlternateContent xmlns:mc="http://schemas.openxmlformats.org/markup-compatibility/2006" xmlns:p14="http://schemas.microsoft.com/office/powerpoint/2010/main">
    <mc:Choice Requires="p14">
      <p:transition spd="slow" p14:dur="2000" advTm="18187"/>
    </mc:Choice>
    <mc:Fallback xmlns="">
      <p:transition spd="slow" advTm="18187"/>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193AD-2E50-9849-97A2-EE6D61D09F2E}"/>
              </a:ext>
            </a:extLst>
          </p:cNvPr>
          <p:cNvSpPr>
            <a:spLocks noGrp="1"/>
          </p:cNvSpPr>
          <p:nvPr>
            <p:ph type="title"/>
          </p:nvPr>
        </p:nvSpPr>
        <p:spPr/>
        <p:txBody>
          <a:bodyPr>
            <a:normAutofit/>
          </a:bodyPr>
          <a:lstStyle/>
          <a:p>
            <a:r>
              <a:rPr lang="en-US" dirty="0"/>
              <a:t>The downside of many </a:t>
            </a:r>
            <a:r>
              <a:rPr lang="en-US" i="1" dirty="0"/>
              <a:t>de novo</a:t>
            </a:r>
            <a:r>
              <a:rPr lang="en-US" dirty="0"/>
              <a:t> generation tools</a:t>
            </a:r>
          </a:p>
        </p:txBody>
      </p:sp>
      <p:sp>
        <p:nvSpPr>
          <p:cNvPr id="4" name="Footer Placeholder 3">
            <a:extLst>
              <a:ext uri="{FF2B5EF4-FFF2-40B4-BE49-F238E27FC236}">
                <a16:creationId xmlns:a16="http://schemas.microsoft.com/office/drawing/2014/main" id="{3DE7438C-82D5-6A41-AB4E-46EB1AF3DE96}"/>
              </a:ext>
            </a:extLst>
          </p:cNvPr>
          <p:cNvSpPr>
            <a:spLocks noGrp="1"/>
          </p:cNvSpPr>
          <p:nvPr>
            <p:ph type="ftr" sz="quarter" idx="11"/>
          </p:nvPr>
        </p:nvSpPr>
        <p:spPr/>
        <p:txBody>
          <a:bodyPr/>
          <a:lstStyle/>
          <a:p>
            <a:r>
              <a:rPr lang="en-US" dirty="0"/>
              <a:t>Gao and Coley, </a:t>
            </a:r>
            <a:r>
              <a:rPr lang="en-US" i="1" dirty="0"/>
              <a:t>JCIM </a:t>
            </a:r>
            <a:r>
              <a:rPr lang="en-US" b="1" dirty="0"/>
              <a:t>2020;     </a:t>
            </a:r>
            <a:r>
              <a:rPr lang="en-US" dirty="0"/>
              <a:t>*Yes, some of these examples would be easy to filter with simple heuristics</a:t>
            </a:r>
          </a:p>
        </p:txBody>
      </p:sp>
      <p:sp>
        <p:nvSpPr>
          <p:cNvPr id="5" name="Slide Number Placeholder 4">
            <a:extLst>
              <a:ext uri="{FF2B5EF4-FFF2-40B4-BE49-F238E27FC236}">
                <a16:creationId xmlns:a16="http://schemas.microsoft.com/office/drawing/2014/main" id="{C246B005-D079-DE40-B4C9-8D8AA5A5B3BD}"/>
              </a:ext>
            </a:extLst>
          </p:cNvPr>
          <p:cNvSpPr>
            <a:spLocks noGrp="1"/>
          </p:cNvSpPr>
          <p:nvPr>
            <p:ph type="sldNum" sz="quarter" idx="12"/>
          </p:nvPr>
        </p:nvSpPr>
        <p:spPr/>
        <p:txBody>
          <a:bodyPr/>
          <a:lstStyle/>
          <a:p>
            <a:fld id="{0264EB31-4F97-4EAC-AEBF-3978FBE8642D}" type="slidenum">
              <a:rPr lang="en-US" smtClean="0"/>
              <a:pPr/>
              <a:t>25</a:t>
            </a:fld>
            <a:endParaRPr lang="en-US" dirty="0"/>
          </a:p>
        </p:txBody>
      </p:sp>
      <p:sp>
        <p:nvSpPr>
          <p:cNvPr id="8" name="Content Placeholder 2">
            <a:extLst>
              <a:ext uri="{FF2B5EF4-FFF2-40B4-BE49-F238E27FC236}">
                <a16:creationId xmlns:a16="http://schemas.microsoft.com/office/drawing/2014/main" id="{C27B1970-2BEB-5C47-8E6D-61449A1EB411}"/>
              </a:ext>
            </a:extLst>
          </p:cNvPr>
          <p:cNvSpPr txBox="1">
            <a:spLocks/>
          </p:cNvSpPr>
          <p:nvPr/>
        </p:nvSpPr>
        <p:spPr>
          <a:xfrm>
            <a:off x="242047" y="1099127"/>
            <a:ext cx="11698670" cy="2101274"/>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Courier New" panose="02070309020205020404" pitchFamily="49" charset="0"/>
              <a:buChar char="o"/>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Wingdings" panose="05000000000000000000" pitchFamily="2" charset="2"/>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These AI models optimize whatever black box function you tell them to; if that function doesn’t consider stability or synthesizability, then…*</a:t>
            </a:r>
          </a:p>
          <a:p>
            <a:endParaRPr lang="en-US" dirty="0"/>
          </a:p>
          <a:p>
            <a:pPr marL="0" indent="0">
              <a:buNone/>
            </a:pPr>
            <a:endParaRPr lang="en-US" dirty="0"/>
          </a:p>
        </p:txBody>
      </p:sp>
      <p:sp>
        <p:nvSpPr>
          <p:cNvPr id="10" name="Content Placeholder 2">
            <a:extLst>
              <a:ext uri="{FF2B5EF4-FFF2-40B4-BE49-F238E27FC236}">
                <a16:creationId xmlns:a16="http://schemas.microsoft.com/office/drawing/2014/main" id="{1CE85781-61B3-5242-B466-225A94FEF9E1}"/>
              </a:ext>
            </a:extLst>
          </p:cNvPr>
          <p:cNvSpPr txBox="1">
            <a:spLocks/>
          </p:cNvSpPr>
          <p:nvPr/>
        </p:nvSpPr>
        <p:spPr>
          <a:xfrm>
            <a:off x="587890" y="3955885"/>
            <a:ext cx="5476760" cy="657598"/>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Courier New" panose="02070309020205020404" pitchFamily="49" charset="0"/>
              <a:buChar char="o"/>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Wingdings" panose="05000000000000000000" pitchFamily="2" charset="2"/>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800" dirty="0"/>
              <a:t>SMILES GA suggestion scoring 0.881/1.000</a:t>
            </a:r>
            <a:br>
              <a:rPr lang="en-US" sz="1800" dirty="0"/>
            </a:br>
            <a:r>
              <a:rPr lang="en-US" sz="1800" dirty="0"/>
              <a:t>on a standard benchmark task</a:t>
            </a:r>
          </a:p>
        </p:txBody>
      </p:sp>
      <p:pic>
        <p:nvPicPr>
          <p:cNvPr id="11" name="Picture 10">
            <a:extLst>
              <a:ext uri="{FF2B5EF4-FFF2-40B4-BE49-F238E27FC236}">
                <a16:creationId xmlns:a16="http://schemas.microsoft.com/office/drawing/2014/main" id="{DCD76151-2FB6-5D45-8F6A-AD3E298EFB15}"/>
              </a:ext>
            </a:extLst>
          </p:cNvPr>
          <p:cNvPicPr>
            <a:picLocks noChangeAspect="1"/>
          </p:cNvPicPr>
          <p:nvPr/>
        </p:nvPicPr>
        <p:blipFill>
          <a:blip r:embed="rId3"/>
          <a:stretch>
            <a:fillRect/>
          </a:stretch>
        </p:blipFill>
        <p:spPr>
          <a:xfrm>
            <a:off x="217932" y="1917886"/>
            <a:ext cx="6076944" cy="2037999"/>
          </a:xfrm>
          <a:prstGeom prst="rect">
            <a:avLst/>
          </a:prstGeom>
        </p:spPr>
      </p:pic>
      <p:grpSp>
        <p:nvGrpSpPr>
          <p:cNvPr id="12" name="Group 11">
            <a:extLst>
              <a:ext uri="{FF2B5EF4-FFF2-40B4-BE49-F238E27FC236}">
                <a16:creationId xmlns:a16="http://schemas.microsoft.com/office/drawing/2014/main" id="{7F35F708-38B1-7A4C-BC83-6021CCA36462}"/>
              </a:ext>
            </a:extLst>
          </p:cNvPr>
          <p:cNvGrpSpPr/>
          <p:nvPr/>
        </p:nvGrpSpPr>
        <p:grpSpPr>
          <a:xfrm>
            <a:off x="6063575" y="1844421"/>
            <a:ext cx="3944318" cy="2658630"/>
            <a:chOff x="6318991" y="3061628"/>
            <a:chExt cx="4858570" cy="3274873"/>
          </a:xfrm>
        </p:grpSpPr>
        <p:pic>
          <p:nvPicPr>
            <p:cNvPr id="13" name="Picture 12">
              <a:extLst>
                <a:ext uri="{FF2B5EF4-FFF2-40B4-BE49-F238E27FC236}">
                  <a16:creationId xmlns:a16="http://schemas.microsoft.com/office/drawing/2014/main" id="{97D2F32B-4A73-684F-BF77-92C63AA3DAD2}"/>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318991" y="3061628"/>
              <a:ext cx="4631993" cy="2930669"/>
            </a:xfrm>
            <a:prstGeom prst="rect">
              <a:avLst/>
            </a:prstGeom>
          </p:spPr>
        </p:pic>
        <p:sp>
          <p:nvSpPr>
            <p:cNvPr id="14" name="Rectangle 13">
              <a:extLst>
                <a:ext uri="{FF2B5EF4-FFF2-40B4-BE49-F238E27FC236}">
                  <a16:creationId xmlns:a16="http://schemas.microsoft.com/office/drawing/2014/main" id="{0987043B-9A14-514A-9068-3B73CCCCC405}"/>
                </a:ext>
              </a:extLst>
            </p:cNvPr>
            <p:cNvSpPr/>
            <p:nvPr/>
          </p:nvSpPr>
          <p:spPr>
            <a:xfrm>
              <a:off x="6449115" y="6028724"/>
              <a:ext cx="4728446" cy="307777"/>
            </a:xfrm>
            <a:prstGeom prst="rect">
              <a:avLst/>
            </a:prstGeom>
          </p:spPr>
          <p:txBody>
            <a:bodyPr wrap="square">
              <a:spAutoFit/>
            </a:bodyPr>
            <a:lstStyle/>
            <a:p>
              <a:r>
                <a:rPr lang="en-US" sz="1400" dirty="0"/>
                <a:t>Renz et al. 10.26434/chemrxiv.12213542.v1</a:t>
              </a:r>
            </a:p>
          </p:txBody>
        </p:sp>
      </p:grpSp>
      <p:grpSp>
        <p:nvGrpSpPr>
          <p:cNvPr id="15" name="Group 14">
            <a:extLst>
              <a:ext uri="{FF2B5EF4-FFF2-40B4-BE49-F238E27FC236}">
                <a16:creationId xmlns:a16="http://schemas.microsoft.com/office/drawing/2014/main" id="{7A823244-ACA8-C147-ACC3-A27A54175542}"/>
              </a:ext>
            </a:extLst>
          </p:cNvPr>
          <p:cNvGrpSpPr/>
          <p:nvPr/>
        </p:nvGrpSpPr>
        <p:grpSpPr>
          <a:xfrm>
            <a:off x="8977047" y="1503524"/>
            <a:ext cx="2757432" cy="1642195"/>
            <a:chOff x="8544141" y="3583522"/>
            <a:chExt cx="3396576" cy="2022839"/>
          </a:xfrm>
        </p:grpSpPr>
        <p:pic>
          <p:nvPicPr>
            <p:cNvPr id="16" name="Picture 15">
              <a:extLst>
                <a:ext uri="{FF2B5EF4-FFF2-40B4-BE49-F238E27FC236}">
                  <a16:creationId xmlns:a16="http://schemas.microsoft.com/office/drawing/2014/main" id="{D659572B-743A-D444-9866-E1CDB38490ED}"/>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8544141" y="3583522"/>
              <a:ext cx="3234735" cy="1743518"/>
            </a:xfrm>
            <a:prstGeom prst="rect">
              <a:avLst/>
            </a:prstGeom>
          </p:spPr>
        </p:pic>
        <p:sp>
          <p:nvSpPr>
            <p:cNvPr id="17" name="Rectangle 16">
              <a:extLst>
                <a:ext uri="{FF2B5EF4-FFF2-40B4-BE49-F238E27FC236}">
                  <a16:creationId xmlns:a16="http://schemas.microsoft.com/office/drawing/2014/main" id="{63D6724E-3E84-B443-A347-243BA8DB7B2F}"/>
                </a:ext>
              </a:extLst>
            </p:cNvPr>
            <p:cNvSpPr/>
            <p:nvPr/>
          </p:nvSpPr>
          <p:spPr>
            <a:xfrm>
              <a:off x="8725481" y="5298584"/>
              <a:ext cx="3215236" cy="307777"/>
            </a:xfrm>
            <a:prstGeom prst="rect">
              <a:avLst/>
            </a:prstGeom>
          </p:spPr>
          <p:txBody>
            <a:bodyPr wrap="square">
              <a:spAutoFit/>
            </a:bodyPr>
            <a:lstStyle/>
            <a:p>
              <a:pPr algn="ctr"/>
              <a:r>
                <a:rPr lang="en-US" sz="1400" dirty="0"/>
                <a:t>Zhou et al., </a:t>
              </a:r>
              <a:r>
                <a:rPr lang="en-US" sz="1400" i="1" dirty="0"/>
                <a:t>Sci. Rep.</a:t>
              </a:r>
              <a:r>
                <a:rPr lang="en-US" sz="1400" dirty="0"/>
                <a:t> </a:t>
              </a:r>
              <a:r>
                <a:rPr lang="en-US" sz="1400" b="1" dirty="0"/>
                <a:t>2019</a:t>
              </a:r>
              <a:r>
                <a:rPr lang="en-US" sz="1400" dirty="0"/>
                <a:t>, 9</a:t>
              </a:r>
            </a:p>
          </p:txBody>
        </p:sp>
      </p:grpSp>
      <p:pic>
        <p:nvPicPr>
          <p:cNvPr id="3" name="Picture 2">
            <a:extLst>
              <a:ext uri="{FF2B5EF4-FFF2-40B4-BE49-F238E27FC236}">
                <a16:creationId xmlns:a16="http://schemas.microsoft.com/office/drawing/2014/main" id="{FE22BDAD-4FE8-344A-AFBF-7AA976C2FA94}"/>
              </a:ext>
            </a:extLst>
          </p:cNvPr>
          <p:cNvPicPr>
            <a:picLocks noChangeAspect="1"/>
          </p:cNvPicPr>
          <p:nvPr/>
        </p:nvPicPr>
        <p:blipFill>
          <a:blip r:embed="rId6"/>
          <a:stretch>
            <a:fillRect/>
          </a:stretch>
        </p:blipFill>
        <p:spPr>
          <a:xfrm>
            <a:off x="1668626" y="4539396"/>
            <a:ext cx="3117335" cy="1932748"/>
          </a:xfrm>
          <a:prstGeom prst="rect">
            <a:avLst/>
          </a:prstGeom>
        </p:spPr>
      </p:pic>
      <p:pic>
        <p:nvPicPr>
          <p:cNvPr id="6" name="Picture 5">
            <a:extLst>
              <a:ext uri="{FF2B5EF4-FFF2-40B4-BE49-F238E27FC236}">
                <a16:creationId xmlns:a16="http://schemas.microsoft.com/office/drawing/2014/main" id="{A678A66B-6FEF-614F-B29B-8AA8E6A18175}"/>
              </a:ext>
            </a:extLst>
          </p:cNvPr>
          <p:cNvPicPr>
            <a:picLocks noChangeAspect="1"/>
          </p:cNvPicPr>
          <p:nvPr/>
        </p:nvPicPr>
        <p:blipFill>
          <a:blip r:embed="rId7"/>
          <a:stretch>
            <a:fillRect/>
          </a:stretch>
        </p:blipFill>
        <p:spPr>
          <a:xfrm>
            <a:off x="7534109" y="4761922"/>
            <a:ext cx="3706751" cy="1575369"/>
          </a:xfrm>
          <a:prstGeom prst="rect">
            <a:avLst/>
          </a:prstGeom>
        </p:spPr>
      </p:pic>
      <p:pic>
        <p:nvPicPr>
          <p:cNvPr id="7" name="Picture 6">
            <a:extLst>
              <a:ext uri="{FF2B5EF4-FFF2-40B4-BE49-F238E27FC236}">
                <a16:creationId xmlns:a16="http://schemas.microsoft.com/office/drawing/2014/main" id="{7E694936-BB4F-4748-9CEB-73176521B28B}"/>
              </a:ext>
            </a:extLst>
          </p:cNvPr>
          <p:cNvPicPr>
            <a:picLocks noChangeAspect="1"/>
          </p:cNvPicPr>
          <p:nvPr/>
        </p:nvPicPr>
        <p:blipFill>
          <a:blip r:embed="rId8"/>
          <a:stretch>
            <a:fillRect/>
          </a:stretch>
        </p:blipFill>
        <p:spPr>
          <a:xfrm>
            <a:off x="4874122" y="4696077"/>
            <a:ext cx="2872732" cy="1729817"/>
          </a:xfrm>
          <a:prstGeom prst="rect">
            <a:avLst/>
          </a:prstGeom>
        </p:spPr>
      </p:pic>
      <p:sp>
        <p:nvSpPr>
          <p:cNvPr id="9" name="Rectangle 8">
            <a:extLst>
              <a:ext uri="{FF2B5EF4-FFF2-40B4-BE49-F238E27FC236}">
                <a16:creationId xmlns:a16="http://schemas.microsoft.com/office/drawing/2014/main" id="{E1D2DB43-DE7A-4D4D-A216-B9523F0C96FF}"/>
              </a:ext>
            </a:extLst>
          </p:cNvPr>
          <p:cNvSpPr/>
          <p:nvPr/>
        </p:nvSpPr>
        <p:spPr>
          <a:xfrm>
            <a:off x="108272" y="4589978"/>
            <a:ext cx="2403222" cy="369332"/>
          </a:xfrm>
          <a:prstGeom prst="rect">
            <a:avLst/>
          </a:prstGeom>
        </p:spPr>
        <p:txBody>
          <a:bodyPr wrap="none">
            <a:spAutoFit/>
          </a:bodyPr>
          <a:lstStyle/>
          <a:p>
            <a:r>
              <a:rPr lang="en-US" b="1" dirty="0"/>
              <a:t>Less obviously bad:</a:t>
            </a:r>
          </a:p>
        </p:txBody>
      </p:sp>
    </p:spTree>
    <p:extLst>
      <p:ext uri="{BB962C8B-B14F-4D97-AF65-F5344CB8AC3E}">
        <p14:creationId xmlns:p14="http://schemas.microsoft.com/office/powerpoint/2010/main" val="1235808018"/>
      </p:ext>
    </p:extLst>
  </p:cSld>
  <p:clrMapOvr>
    <a:masterClrMapping/>
  </p:clrMapOvr>
  <mc:AlternateContent xmlns:mc="http://schemas.openxmlformats.org/markup-compatibility/2006" xmlns:p14="http://schemas.microsoft.com/office/powerpoint/2010/main">
    <mc:Choice Requires="p14">
      <p:transition spd="slow" p14:dur="2000" advTm="35449"/>
    </mc:Choice>
    <mc:Fallback xmlns="">
      <p:transition spd="slow" advTm="35449"/>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FBEA29D-3E23-EA4B-8BDF-DF316C66BE97}"/>
              </a:ext>
            </a:extLst>
          </p:cNvPr>
          <p:cNvPicPr>
            <a:picLocks noChangeAspect="1"/>
          </p:cNvPicPr>
          <p:nvPr/>
        </p:nvPicPr>
        <p:blipFill>
          <a:blip r:embed="rId3"/>
          <a:stretch>
            <a:fillRect/>
          </a:stretch>
        </p:blipFill>
        <p:spPr>
          <a:xfrm>
            <a:off x="124718" y="1088072"/>
            <a:ext cx="6917436" cy="4715256"/>
          </a:xfrm>
          <a:prstGeom prst="rect">
            <a:avLst/>
          </a:prstGeom>
        </p:spPr>
      </p:pic>
      <p:sp>
        <p:nvSpPr>
          <p:cNvPr id="4" name="Footer Placeholder 3">
            <a:extLst>
              <a:ext uri="{FF2B5EF4-FFF2-40B4-BE49-F238E27FC236}">
                <a16:creationId xmlns:a16="http://schemas.microsoft.com/office/drawing/2014/main" id="{C0AA8F6E-F7AD-BC43-B1A7-EEAC559FA2AA}"/>
              </a:ext>
            </a:extLst>
          </p:cNvPr>
          <p:cNvSpPr>
            <a:spLocks noGrp="1"/>
          </p:cNvSpPr>
          <p:nvPr>
            <p:ph type="ftr" sz="quarter" idx="11"/>
          </p:nvPr>
        </p:nvSpPr>
        <p:spPr/>
        <p:txBody>
          <a:bodyPr/>
          <a:lstStyle/>
          <a:p>
            <a:r>
              <a:rPr lang="en-US" dirty="0"/>
              <a:t>Molecules from </a:t>
            </a:r>
            <a:r>
              <a:rPr lang="en-US" dirty="0" err="1"/>
              <a:t>Jin</a:t>
            </a:r>
            <a:r>
              <a:rPr lang="en-US" dirty="0"/>
              <a:t> et al. </a:t>
            </a:r>
            <a:r>
              <a:rPr lang="en-US" i="1" dirty="0"/>
              <a:t>arXiv:1802.04364</a:t>
            </a:r>
            <a:r>
              <a:rPr lang="en-US" dirty="0"/>
              <a:t> </a:t>
            </a:r>
            <a:r>
              <a:rPr lang="en-US" b="1" dirty="0"/>
              <a:t>2018</a:t>
            </a:r>
            <a:r>
              <a:rPr lang="en-US" dirty="0"/>
              <a:t>.</a:t>
            </a:r>
          </a:p>
        </p:txBody>
      </p:sp>
      <p:sp>
        <p:nvSpPr>
          <p:cNvPr id="5" name="Slide Number Placeholder 4">
            <a:extLst>
              <a:ext uri="{FF2B5EF4-FFF2-40B4-BE49-F238E27FC236}">
                <a16:creationId xmlns:a16="http://schemas.microsoft.com/office/drawing/2014/main" id="{26A3C3A6-3E55-0142-B8A1-C4E693CE5F9E}"/>
              </a:ext>
            </a:extLst>
          </p:cNvPr>
          <p:cNvSpPr>
            <a:spLocks noGrp="1"/>
          </p:cNvSpPr>
          <p:nvPr>
            <p:ph type="sldNum" sz="quarter" idx="12"/>
          </p:nvPr>
        </p:nvSpPr>
        <p:spPr/>
        <p:txBody>
          <a:bodyPr/>
          <a:lstStyle/>
          <a:p>
            <a:fld id="{0264EB31-4F97-4EAC-AEBF-3978FBE8642D}" type="slidenum">
              <a:rPr lang="en-US" smtClean="0"/>
              <a:pPr/>
              <a:t>26</a:t>
            </a:fld>
            <a:endParaRPr lang="en-US" dirty="0"/>
          </a:p>
        </p:txBody>
      </p:sp>
      <p:pic>
        <p:nvPicPr>
          <p:cNvPr id="6" name="Content Placeholder 5">
            <a:extLst>
              <a:ext uri="{FF2B5EF4-FFF2-40B4-BE49-F238E27FC236}">
                <a16:creationId xmlns:a16="http://schemas.microsoft.com/office/drawing/2014/main" id="{4ECEC65D-8B60-C344-83B1-9AC149A5082C}"/>
              </a:ext>
            </a:extLst>
          </p:cNvPr>
          <p:cNvPicPr>
            <a:picLocks noGrp="1" noChangeAspect="1"/>
          </p:cNvPicPr>
          <p:nvPr>
            <p:ph idx="1"/>
          </p:nvPr>
        </p:nvPicPr>
        <p:blipFill>
          <a:blip r:embed="rId4"/>
          <a:stretch>
            <a:fillRect/>
          </a:stretch>
        </p:blipFill>
        <p:spPr>
          <a:xfrm>
            <a:off x="124718" y="1088072"/>
            <a:ext cx="11933038" cy="5099368"/>
          </a:xfrm>
          <a:prstGeom prst="rect">
            <a:avLst/>
          </a:prstGeom>
          <a:solidFill>
            <a:schemeClr val="bg1"/>
          </a:solidFill>
        </p:spPr>
      </p:pic>
      <p:sp>
        <p:nvSpPr>
          <p:cNvPr id="7" name="Rectangle 6">
            <a:extLst>
              <a:ext uri="{FF2B5EF4-FFF2-40B4-BE49-F238E27FC236}">
                <a16:creationId xmlns:a16="http://schemas.microsoft.com/office/drawing/2014/main" id="{21D2D612-3BE7-4941-849D-F593C23E5441}"/>
              </a:ext>
            </a:extLst>
          </p:cNvPr>
          <p:cNvSpPr/>
          <p:nvPr/>
        </p:nvSpPr>
        <p:spPr>
          <a:xfrm>
            <a:off x="2267790" y="4610915"/>
            <a:ext cx="7684705" cy="1609925"/>
          </a:xfrm>
          <a:prstGeom prst="rect">
            <a:avLst/>
          </a:prstGeom>
          <a:solidFill>
            <a:schemeClr val="bg1"/>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rPr>
              <a:t>This doesn’t always work! For some design objectives, </a:t>
            </a:r>
            <a:r>
              <a:rPr lang="en-US" sz="2400" u="sng" dirty="0">
                <a:solidFill>
                  <a:srgbClr val="FF0000"/>
                </a:solidFill>
              </a:rPr>
              <a:t>all</a:t>
            </a:r>
            <a:r>
              <a:rPr lang="en-US" sz="2400" dirty="0">
                <a:solidFill>
                  <a:srgbClr val="FF0000"/>
                </a:solidFill>
              </a:rPr>
              <a:t> of the top suggestions might be </a:t>
            </a:r>
            <a:r>
              <a:rPr lang="en-US" sz="2400" dirty="0" err="1">
                <a:solidFill>
                  <a:srgbClr val="FF0000"/>
                </a:solidFill>
              </a:rPr>
              <a:t>unsynthesizable</a:t>
            </a:r>
            <a:endParaRPr lang="en-US" sz="2400" dirty="0">
              <a:solidFill>
                <a:srgbClr val="FF0000"/>
              </a:solidFill>
            </a:endParaRPr>
          </a:p>
          <a:p>
            <a:pPr algn="ctr"/>
            <a:endParaRPr lang="en-US" sz="1600" dirty="0">
              <a:solidFill>
                <a:schemeClr val="bg1">
                  <a:lumMod val="65000"/>
                </a:schemeClr>
              </a:solidFill>
            </a:endParaRPr>
          </a:p>
          <a:p>
            <a:pPr algn="ctr"/>
            <a:r>
              <a:rPr lang="en-US" sz="1600" dirty="0">
                <a:solidFill>
                  <a:schemeClr val="bg1">
                    <a:lumMod val="65000"/>
                  </a:schemeClr>
                </a:solidFill>
              </a:rPr>
              <a:t>Gao and Coley, </a:t>
            </a:r>
            <a:r>
              <a:rPr lang="en-US" sz="1600" i="1" dirty="0">
                <a:solidFill>
                  <a:schemeClr val="bg1">
                    <a:lumMod val="65000"/>
                  </a:schemeClr>
                </a:solidFill>
              </a:rPr>
              <a:t>JCIM </a:t>
            </a:r>
            <a:r>
              <a:rPr lang="en-US" sz="1600" b="1" dirty="0">
                <a:solidFill>
                  <a:schemeClr val="bg1">
                    <a:lumMod val="65000"/>
                  </a:schemeClr>
                </a:solidFill>
              </a:rPr>
              <a:t>2020</a:t>
            </a:r>
            <a:endParaRPr lang="en-US" sz="1600" dirty="0">
              <a:solidFill>
                <a:schemeClr val="bg1">
                  <a:lumMod val="65000"/>
                </a:schemeClr>
              </a:solidFill>
            </a:endParaRPr>
          </a:p>
        </p:txBody>
      </p:sp>
      <p:sp>
        <p:nvSpPr>
          <p:cNvPr id="2" name="Title 1">
            <a:extLst>
              <a:ext uri="{FF2B5EF4-FFF2-40B4-BE49-F238E27FC236}">
                <a16:creationId xmlns:a16="http://schemas.microsoft.com/office/drawing/2014/main" id="{CFB37747-9A91-014C-BEEF-30AF2330E4E3}"/>
              </a:ext>
            </a:extLst>
          </p:cNvPr>
          <p:cNvSpPr>
            <a:spLocks noGrp="1"/>
          </p:cNvSpPr>
          <p:nvPr>
            <p:ph type="title"/>
          </p:nvPr>
        </p:nvSpPr>
        <p:spPr>
          <a:xfrm>
            <a:off x="242047" y="79646"/>
            <a:ext cx="11736192" cy="1134792"/>
          </a:xfrm>
        </p:spPr>
        <p:txBody>
          <a:bodyPr>
            <a:normAutofit/>
          </a:bodyPr>
          <a:lstStyle/>
          <a:p>
            <a:r>
              <a:rPr lang="en-US" i="1" dirty="0"/>
              <a:t>Post hoc </a:t>
            </a:r>
            <a:r>
              <a:rPr lang="en-US" dirty="0"/>
              <a:t>filtering of </a:t>
            </a:r>
            <a:r>
              <a:rPr lang="en-US" i="1" dirty="0"/>
              <a:t>de novo</a:t>
            </a:r>
            <a:r>
              <a:rPr lang="en-US" dirty="0"/>
              <a:t> generated molecules with our retrosynthetic planning engine</a:t>
            </a:r>
            <a:endParaRPr lang="en-US" i="1" dirty="0"/>
          </a:p>
        </p:txBody>
      </p:sp>
    </p:spTree>
    <p:custDataLst>
      <p:tags r:id="rId1"/>
    </p:custDataLst>
    <p:extLst>
      <p:ext uri="{BB962C8B-B14F-4D97-AF65-F5344CB8AC3E}">
        <p14:creationId xmlns:p14="http://schemas.microsoft.com/office/powerpoint/2010/main" val="490513574"/>
      </p:ext>
    </p:extLst>
  </p:cSld>
  <p:clrMapOvr>
    <a:masterClrMapping/>
  </p:clrMapOvr>
  <mc:AlternateContent xmlns:mc="http://schemas.openxmlformats.org/markup-compatibility/2006" xmlns:p14="http://schemas.microsoft.com/office/powerpoint/2010/main">
    <mc:Choice Requires="p14">
      <p:transition spd="slow" p14:dur="2000" advTm="30780"/>
    </mc:Choice>
    <mc:Fallback xmlns="">
      <p:transition spd="slow" advTm="3078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C50B05-BD41-E242-8F18-F05C56622323}"/>
              </a:ext>
            </a:extLst>
          </p:cNvPr>
          <p:cNvSpPr>
            <a:spLocks noGrp="1"/>
          </p:cNvSpPr>
          <p:nvPr>
            <p:ph type="title"/>
          </p:nvPr>
        </p:nvSpPr>
        <p:spPr/>
        <p:txBody>
          <a:bodyPr>
            <a:normAutofit/>
          </a:bodyPr>
          <a:lstStyle/>
          <a:p>
            <a:r>
              <a:rPr lang="en-US" dirty="0"/>
              <a:t>Bottom-up generation with constraints on synthesizability</a:t>
            </a:r>
          </a:p>
        </p:txBody>
      </p:sp>
      <p:sp>
        <p:nvSpPr>
          <p:cNvPr id="3" name="Content Placeholder 2">
            <a:extLst>
              <a:ext uri="{FF2B5EF4-FFF2-40B4-BE49-F238E27FC236}">
                <a16:creationId xmlns:a16="http://schemas.microsoft.com/office/drawing/2014/main" id="{5E58B56E-5D3A-A947-99AB-EAD5E24A5E97}"/>
              </a:ext>
            </a:extLst>
          </p:cNvPr>
          <p:cNvSpPr>
            <a:spLocks noGrp="1"/>
          </p:cNvSpPr>
          <p:nvPr>
            <p:ph idx="1"/>
          </p:nvPr>
        </p:nvSpPr>
        <p:spPr/>
        <p:txBody>
          <a:bodyPr/>
          <a:lstStyle/>
          <a:p>
            <a:r>
              <a:rPr lang="en-US" u="sng" dirty="0"/>
              <a:t>Constrained</a:t>
            </a:r>
            <a:r>
              <a:rPr lang="en-US" dirty="0"/>
              <a:t> generative models enforce (mostly-)valid chemical reactions through expert templates or reaction prediction models</a:t>
            </a:r>
          </a:p>
          <a:p>
            <a:pPr lvl="1"/>
            <a:r>
              <a:rPr lang="en-US" dirty="0"/>
              <a:t>Optimization of molecular structure </a:t>
            </a:r>
            <a:r>
              <a:rPr lang="en-US" dirty="0">
                <a:sym typeface="Wingdings" pitchFamily="2" charset="2"/>
              </a:rPr>
              <a:t> optimization of synthetic pathway</a:t>
            </a:r>
            <a:endParaRPr lang="en-US" dirty="0"/>
          </a:p>
          <a:p>
            <a:pPr marL="0" indent="0">
              <a:buNone/>
            </a:pPr>
            <a:endParaRPr lang="en-US" dirty="0"/>
          </a:p>
        </p:txBody>
      </p:sp>
      <p:sp>
        <p:nvSpPr>
          <p:cNvPr id="5" name="Slide Number Placeholder 4">
            <a:extLst>
              <a:ext uri="{FF2B5EF4-FFF2-40B4-BE49-F238E27FC236}">
                <a16:creationId xmlns:a16="http://schemas.microsoft.com/office/drawing/2014/main" id="{73024170-5557-2B4A-AFD2-A68D442FD61E}"/>
              </a:ext>
            </a:extLst>
          </p:cNvPr>
          <p:cNvSpPr>
            <a:spLocks noGrp="1"/>
          </p:cNvSpPr>
          <p:nvPr>
            <p:ph type="sldNum" sz="quarter" idx="12"/>
          </p:nvPr>
        </p:nvSpPr>
        <p:spPr/>
        <p:txBody>
          <a:bodyPr/>
          <a:lstStyle/>
          <a:p>
            <a:fld id="{0264EB31-4F97-4EAC-AEBF-3978FBE8642D}" type="slidenum">
              <a:rPr lang="en-US" smtClean="0"/>
              <a:pPr/>
              <a:t>27</a:t>
            </a:fld>
            <a:endParaRPr lang="en-US" dirty="0"/>
          </a:p>
        </p:txBody>
      </p:sp>
      <p:pic>
        <p:nvPicPr>
          <p:cNvPr id="6" name="Picture 5">
            <a:extLst>
              <a:ext uri="{FF2B5EF4-FFF2-40B4-BE49-F238E27FC236}">
                <a16:creationId xmlns:a16="http://schemas.microsoft.com/office/drawing/2014/main" id="{9F44F450-AA79-F742-AE60-B6B760259826}"/>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t="35696"/>
          <a:stretch/>
        </p:blipFill>
        <p:spPr>
          <a:xfrm>
            <a:off x="541537" y="3625516"/>
            <a:ext cx="11099690" cy="2423772"/>
          </a:xfrm>
          <a:prstGeom prst="rect">
            <a:avLst/>
          </a:prstGeom>
        </p:spPr>
      </p:pic>
      <p:sp>
        <p:nvSpPr>
          <p:cNvPr id="7" name="Rectangle 6">
            <a:extLst>
              <a:ext uri="{FF2B5EF4-FFF2-40B4-BE49-F238E27FC236}">
                <a16:creationId xmlns:a16="http://schemas.microsoft.com/office/drawing/2014/main" id="{3F4F17CB-F816-3847-AEE4-A72CE5C995AC}"/>
              </a:ext>
            </a:extLst>
          </p:cNvPr>
          <p:cNvSpPr/>
          <p:nvPr/>
        </p:nvSpPr>
        <p:spPr>
          <a:xfrm>
            <a:off x="5398031" y="6516027"/>
            <a:ext cx="3137334" cy="307777"/>
          </a:xfrm>
          <a:prstGeom prst="rect">
            <a:avLst/>
          </a:prstGeom>
        </p:spPr>
        <p:txBody>
          <a:bodyPr wrap="none">
            <a:spAutoFit/>
          </a:bodyPr>
          <a:lstStyle/>
          <a:p>
            <a:r>
              <a:rPr lang="en-US" sz="1400" dirty="0"/>
              <a:t>Bradshaw et al.’s </a:t>
            </a:r>
            <a:r>
              <a:rPr lang="en-US" sz="1400" dirty="0" err="1"/>
              <a:t>MoleculeChef</a:t>
            </a:r>
            <a:r>
              <a:rPr lang="en-US" sz="1400" dirty="0"/>
              <a:t> </a:t>
            </a:r>
            <a:r>
              <a:rPr lang="en-US" sz="1400" b="1" dirty="0"/>
              <a:t>2019</a:t>
            </a:r>
          </a:p>
        </p:txBody>
      </p:sp>
      <p:sp>
        <p:nvSpPr>
          <p:cNvPr id="8" name="Rectangle 7">
            <a:extLst>
              <a:ext uri="{FF2B5EF4-FFF2-40B4-BE49-F238E27FC236}">
                <a16:creationId xmlns:a16="http://schemas.microsoft.com/office/drawing/2014/main" id="{59BA600A-38A9-6B43-A552-723BBEFAB973}"/>
              </a:ext>
            </a:extLst>
          </p:cNvPr>
          <p:cNvSpPr/>
          <p:nvPr/>
        </p:nvSpPr>
        <p:spPr>
          <a:xfrm>
            <a:off x="5398031" y="6286582"/>
            <a:ext cx="2690095" cy="307777"/>
          </a:xfrm>
          <a:prstGeom prst="rect">
            <a:avLst/>
          </a:prstGeom>
        </p:spPr>
        <p:txBody>
          <a:bodyPr wrap="none">
            <a:spAutoFit/>
          </a:bodyPr>
          <a:lstStyle/>
          <a:p>
            <a:r>
              <a:rPr lang="en-US" sz="1400" dirty="0" err="1"/>
              <a:t>Korovina</a:t>
            </a:r>
            <a:r>
              <a:rPr lang="en-US" sz="1400" dirty="0"/>
              <a:t> et al.’s </a:t>
            </a:r>
            <a:r>
              <a:rPr lang="en-US" sz="1400" dirty="0" err="1"/>
              <a:t>ChemBO</a:t>
            </a:r>
            <a:r>
              <a:rPr lang="en-US" sz="1400" dirty="0"/>
              <a:t> </a:t>
            </a:r>
            <a:r>
              <a:rPr lang="en-US" sz="1400" b="1" dirty="0"/>
              <a:t>2019</a:t>
            </a:r>
          </a:p>
        </p:txBody>
      </p:sp>
      <p:sp>
        <p:nvSpPr>
          <p:cNvPr id="9" name="Rectangle 8">
            <a:extLst>
              <a:ext uri="{FF2B5EF4-FFF2-40B4-BE49-F238E27FC236}">
                <a16:creationId xmlns:a16="http://schemas.microsoft.com/office/drawing/2014/main" id="{14D388BE-A348-884F-B7B7-E293EA96981B}"/>
              </a:ext>
            </a:extLst>
          </p:cNvPr>
          <p:cNvSpPr/>
          <p:nvPr/>
        </p:nvSpPr>
        <p:spPr>
          <a:xfrm>
            <a:off x="8474248" y="6071970"/>
            <a:ext cx="3351503" cy="307777"/>
          </a:xfrm>
          <a:prstGeom prst="rect">
            <a:avLst/>
          </a:prstGeom>
        </p:spPr>
        <p:txBody>
          <a:bodyPr wrap="square">
            <a:spAutoFit/>
          </a:bodyPr>
          <a:lstStyle/>
          <a:p>
            <a:r>
              <a:rPr lang="en-US" sz="1400" dirty="0" err="1">
                <a:solidFill>
                  <a:schemeClr val="accent6"/>
                </a:solidFill>
              </a:rPr>
              <a:t>Gottipati</a:t>
            </a:r>
            <a:r>
              <a:rPr lang="en-US" sz="1400" dirty="0">
                <a:solidFill>
                  <a:schemeClr val="accent6"/>
                </a:solidFill>
              </a:rPr>
              <a:t> et al.’s PGFS </a:t>
            </a:r>
            <a:r>
              <a:rPr lang="en-US" sz="1400" b="1" dirty="0">
                <a:solidFill>
                  <a:schemeClr val="accent6"/>
                </a:solidFill>
              </a:rPr>
              <a:t>2020</a:t>
            </a:r>
          </a:p>
        </p:txBody>
      </p:sp>
      <p:sp>
        <p:nvSpPr>
          <p:cNvPr id="10" name="Rectangle 9">
            <a:extLst>
              <a:ext uri="{FF2B5EF4-FFF2-40B4-BE49-F238E27FC236}">
                <a16:creationId xmlns:a16="http://schemas.microsoft.com/office/drawing/2014/main" id="{667CE65E-FAB7-AF42-A3CA-785371BE5352}"/>
              </a:ext>
            </a:extLst>
          </p:cNvPr>
          <p:cNvSpPr/>
          <p:nvPr/>
        </p:nvSpPr>
        <p:spPr>
          <a:xfrm>
            <a:off x="8474248" y="6305034"/>
            <a:ext cx="3236655" cy="307777"/>
          </a:xfrm>
          <a:prstGeom prst="rect">
            <a:avLst/>
          </a:prstGeom>
        </p:spPr>
        <p:txBody>
          <a:bodyPr wrap="none">
            <a:spAutoFit/>
          </a:bodyPr>
          <a:lstStyle/>
          <a:p>
            <a:r>
              <a:rPr lang="en-US" sz="1400" dirty="0"/>
              <a:t>Horwood &amp; </a:t>
            </a:r>
            <a:r>
              <a:rPr lang="en-US" sz="1400" dirty="0" err="1"/>
              <a:t>Noutahi’s</a:t>
            </a:r>
            <a:r>
              <a:rPr lang="en-US" sz="1400" dirty="0"/>
              <a:t> REACTOR </a:t>
            </a:r>
            <a:r>
              <a:rPr lang="en-US" sz="1400" b="1" dirty="0"/>
              <a:t>2020</a:t>
            </a:r>
          </a:p>
        </p:txBody>
      </p:sp>
      <p:sp>
        <p:nvSpPr>
          <p:cNvPr id="11" name="Rectangle 10">
            <a:extLst>
              <a:ext uri="{FF2B5EF4-FFF2-40B4-BE49-F238E27FC236}">
                <a16:creationId xmlns:a16="http://schemas.microsoft.com/office/drawing/2014/main" id="{6A0C3128-A8BF-4848-A0AE-740074526610}"/>
              </a:ext>
            </a:extLst>
          </p:cNvPr>
          <p:cNvSpPr/>
          <p:nvPr/>
        </p:nvSpPr>
        <p:spPr>
          <a:xfrm>
            <a:off x="8483976" y="6521368"/>
            <a:ext cx="2838662" cy="307777"/>
          </a:xfrm>
          <a:prstGeom prst="rect">
            <a:avLst/>
          </a:prstGeom>
        </p:spPr>
        <p:txBody>
          <a:bodyPr wrap="none">
            <a:spAutoFit/>
          </a:bodyPr>
          <a:lstStyle/>
          <a:p>
            <a:r>
              <a:rPr lang="en-US" sz="1400" dirty="0"/>
              <a:t>Bradshaw et al.’s DAG-VAE </a:t>
            </a:r>
            <a:r>
              <a:rPr lang="en-US" sz="1400" b="1" dirty="0"/>
              <a:t>2020</a:t>
            </a:r>
          </a:p>
        </p:txBody>
      </p:sp>
      <p:sp>
        <p:nvSpPr>
          <p:cNvPr id="12" name="Rectangle 11">
            <a:extLst>
              <a:ext uri="{FF2B5EF4-FFF2-40B4-BE49-F238E27FC236}">
                <a16:creationId xmlns:a16="http://schemas.microsoft.com/office/drawing/2014/main" id="{86C0F12D-7AF7-6448-A298-5473319FC129}"/>
              </a:ext>
            </a:extLst>
          </p:cNvPr>
          <p:cNvSpPr/>
          <p:nvPr/>
        </p:nvSpPr>
        <p:spPr>
          <a:xfrm>
            <a:off x="5398031" y="6043390"/>
            <a:ext cx="881973" cy="307777"/>
          </a:xfrm>
          <a:prstGeom prst="rect">
            <a:avLst/>
          </a:prstGeom>
        </p:spPr>
        <p:txBody>
          <a:bodyPr wrap="none">
            <a:spAutoFit/>
          </a:bodyPr>
          <a:lstStyle/>
          <a:p>
            <a:r>
              <a:rPr lang="en-US" sz="1400" u="sng" dirty="0"/>
              <a:t>See also</a:t>
            </a:r>
            <a:endParaRPr lang="en-US" sz="1400" b="1" u="sng" dirty="0"/>
          </a:p>
        </p:txBody>
      </p:sp>
      <p:sp>
        <p:nvSpPr>
          <p:cNvPr id="13" name="Footer Placeholder 3">
            <a:extLst>
              <a:ext uri="{FF2B5EF4-FFF2-40B4-BE49-F238E27FC236}">
                <a16:creationId xmlns:a16="http://schemas.microsoft.com/office/drawing/2014/main" id="{3CBC3136-C7B3-504A-8EE1-50DF886ACEDF}"/>
              </a:ext>
            </a:extLst>
          </p:cNvPr>
          <p:cNvSpPr>
            <a:spLocks noGrp="1"/>
          </p:cNvSpPr>
          <p:nvPr>
            <p:ph type="ftr" sz="quarter" idx="11"/>
          </p:nvPr>
        </p:nvSpPr>
        <p:spPr>
          <a:xfrm>
            <a:off x="1120102" y="6416458"/>
            <a:ext cx="4975897" cy="369333"/>
          </a:xfrm>
        </p:spPr>
        <p:txBody>
          <a:bodyPr/>
          <a:lstStyle/>
          <a:p>
            <a:r>
              <a:rPr lang="en-US" dirty="0"/>
              <a:t>Gao, Mercado, and Coley </a:t>
            </a:r>
            <a:r>
              <a:rPr lang="en-US" dirty="0">
                <a:hlinkClick r:id="rId4"/>
              </a:rPr>
              <a:t>https://arxiv.org/abs/2110.06389</a:t>
            </a:r>
            <a:r>
              <a:rPr lang="en-US" dirty="0"/>
              <a:t> </a:t>
            </a:r>
          </a:p>
        </p:txBody>
      </p:sp>
      <p:pic>
        <p:nvPicPr>
          <p:cNvPr id="14" name="Picture 13">
            <a:extLst>
              <a:ext uri="{FF2B5EF4-FFF2-40B4-BE49-F238E27FC236}">
                <a16:creationId xmlns:a16="http://schemas.microsoft.com/office/drawing/2014/main" id="{48B14093-1F45-5944-8339-7A9EA7F5674F}"/>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b="63452"/>
          <a:stretch/>
        </p:blipFill>
        <p:spPr>
          <a:xfrm>
            <a:off x="541537" y="2247934"/>
            <a:ext cx="11099690" cy="1377582"/>
          </a:xfrm>
          <a:prstGeom prst="rect">
            <a:avLst/>
          </a:prstGeom>
        </p:spPr>
      </p:pic>
    </p:spTree>
    <p:extLst>
      <p:ext uri="{BB962C8B-B14F-4D97-AF65-F5344CB8AC3E}">
        <p14:creationId xmlns:p14="http://schemas.microsoft.com/office/powerpoint/2010/main" val="1866905226"/>
      </p:ext>
    </p:extLst>
  </p:cSld>
  <p:clrMapOvr>
    <a:masterClrMapping/>
  </p:clrMapOvr>
  <mc:AlternateContent xmlns:mc="http://schemas.openxmlformats.org/markup-compatibility/2006" xmlns:p14="http://schemas.microsoft.com/office/powerpoint/2010/main">
    <mc:Choice Requires="p14">
      <p:transition spd="slow" p14:dur="2000" advTm="54033"/>
    </mc:Choice>
    <mc:Fallback xmlns="">
      <p:transition spd="slow" advTm="5403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C50B05-BD41-E242-8F18-F05C56622323}"/>
              </a:ext>
            </a:extLst>
          </p:cNvPr>
          <p:cNvSpPr>
            <a:spLocks noGrp="1"/>
          </p:cNvSpPr>
          <p:nvPr>
            <p:ph type="title"/>
          </p:nvPr>
        </p:nvSpPr>
        <p:spPr/>
        <p:txBody>
          <a:bodyPr/>
          <a:lstStyle/>
          <a:p>
            <a:r>
              <a:rPr lang="en-US" dirty="0"/>
              <a:t>Generation with explicit constraints on synthesizability</a:t>
            </a:r>
          </a:p>
        </p:txBody>
      </p:sp>
      <p:pic>
        <p:nvPicPr>
          <p:cNvPr id="7" name="Content Placeholder 6" descr="Text&#10;&#10;Description automatically generated">
            <a:extLst>
              <a:ext uri="{FF2B5EF4-FFF2-40B4-BE49-F238E27FC236}">
                <a16:creationId xmlns:a16="http://schemas.microsoft.com/office/drawing/2014/main" id="{C268B701-875E-F84A-80B7-863B92B45DA4}"/>
              </a:ext>
            </a:extLst>
          </p:cNvPr>
          <p:cNvPicPr>
            <a:picLocks noGrp="1" noChangeAspect="1"/>
          </p:cNvPicPr>
          <p:nvPr>
            <p:ph idx="1"/>
          </p:nvPr>
        </p:nvPicPr>
        <p:blipFill rotWithShape="1">
          <a:blip r:embed="rId3" cstate="print">
            <a:extLst>
              <a:ext uri="{28A0092B-C50C-407E-A947-70E740481C1C}">
                <a14:useLocalDpi xmlns:a14="http://schemas.microsoft.com/office/drawing/2010/main"/>
              </a:ext>
            </a:extLst>
          </a:blip>
          <a:srcRect t="-3"/>
          <a:stretch/>
        </p:blipFill>
        <p:spPr>
          <a:xfrm>
            <a:off x="960476" y="753982"/>
            <a:ext cx="10250113" cy="3047053"/>
          </a:xfrm>
        </p:spPr>
      </p:pic>
      <p:sp>
        <p:nvSpPr>
          <p:cNvPr id="5" name="Slide Number Placeholder 4">
            <a:extLst>
              <a:ext uri="{FF2B5EF4-FFF2-40B4-BE49-F238E27FC236}">
                <a16:creationId xmlns:a16="http://schemas.microsoft.com/office/drawing/2014/main" id="{73024170-5557-2B4A-AFD2-A68D442FD61E}"/>
              </a:ext>
            </a:extLst>
          </p:cNvPr>
          <p:cNvSpPr>
            <a:spLocks noGrp="1"/>
          </p:cNvSpPr>
          <p:nvPr>
            <p:ph type="sldNum" sz="quarter" idx="12"/>
          </p:nvPr>
        </p:nvSpPr>
        <p:spPr/>
        <p:txBody>
          <a:bodyPr/>
          <a:lstStyle/>
          <a:p>
            <a:fld id="{0264EB31-4F97-4EAC-AEBF-3978FBE8642D}" type="slidenum">
              <a:rPr lang="en-US" smtClean="0"/>
              <a:pPr/>
              <a:t>28</a:t>
            </a:fld>
            <a:endParaRPr lang="en-US" dirty="0"/>
          </a:p>
        </p:txBody>
      </p:sp>
      <p:pic>
        <p:nvPicPr>
          <p:cNvPr id="9" name="Picture 8" descr="Shape&#10;&#10;Description automatically generated with medium confidence">
            <a:extLst>
              <a:ext uri="{FF2B5EF4-FFF2-40B4-BE49-F238E27FC236}">
                <a16:creationId xmlns:a16="http://schemas.microsoft.com/office/drawing/2014/main" id="{993D45D1-1E02-654D-87C8-AB6B3DCBD2E1}"/>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960476" y="3821803"/>
            <a:ext cx="10271048" cy="2744694"/>
          </a:xfrm>
          <a:prstGeom prst="rect">
            <a:avLst/>
          </a:prstGeom>
        </p:spPr>
      </p:pic>
      <p:sp>
        <p:nvSpPr>
          <p:cNvPr id="10" name="TextBox 9">
            <a:extLst>
              <a:ext uri="{FF2B5EF4-FFF2-40B4-BE49-F238E27FC236}">
                <a16:creationId xmlns:a16="http://schemas.microsoft.com/office/drawing/2014/main" id="{DD3E34E2-E85C-CC45-B849-1A66BE30DF34}"/>
              </a:ext>
            </a:extLst>
          </p:cNvPr>
          <p:cNvSpPr txBox="1"/>
          <p:nvPr/>
        </p:nvSpPr>
        <p:spPr>
          <a:xfrm>
            <a:off x="1056190" y="3935628"/>
            <a:ext cx="3947531" cy="369332"/>
          </a:xfrm>
          <a:prstGeom prst="rect">
            <a:avLst/>
          </a:prstGeom>
          <a:solidFill>
            <a:schemeClr val="bg1"/>
          </a:solidFill>
        </p:spPr>
        <p:txBody>
          <a:bodyPr wrap="square" rtlCol="0">
            <a:spAutoFit/>
          </a:bodyPr>
          <a:lstStyle/>
          <a:p>
            <a:r>
              <a:rPr lang="en-US" b="1" dirty="0">
                <a:solidFill>
                  <a:srgbClr val="A31E35"/>
                </a:solidFill>
              </a:rPr>
              <a:t>Optimization via conditional code</a:t>
            </a:r>
          </a:p>
        </p:txBody>
      </p:sp>
      <p:sp>
        <p:nvSpPr>
          <p:cNvPr id="11" name="TextBox 10">
            <a:extLst>
              <a:ext uri="{FF2B5EF4-FFF2-40B4-BE49-F238E27FC236}">
                <a16:creationId xmlns:a16="http://schemas.microsoft.com/office/drawing/2014/main" id="{B40E33D6-6620-5D42-826E-54FB100242F6}"/>
              </a:ext>
            </a:extLst>
          </p:cNvPr>
          <p:cNvSpPr txBox="1"/>
          <p:nvPr/>
        </p:nvSpPr>
        <p:spPr>
          <a:xfrm>
            <a:off x="1020847" y="825191"/>
            <a:ext cx="2257611" cy="369332"/>
          </a:xfrm>
          <a:prstGeom prst="rect">
            <a:avLst/>
          </a:prstGeom>
          <a:solidFill>
            <a:schemeClr val="bg1"/>
          </a:solidFill>
        </p:spPr>
        <p:txBody>
          <a:bodyPr wrap="square" rtlCol="0">
            <a:spAutoFit/>
          </a:bodyPr>
          <a:lstStyle/>
          <a:p>
            <a:r>
              <a:rPr lang="en-US" b="1" dirty="0">
                <a:solidFill>
                  <a:srgbClr val="A31E35"/>
                </a:solidFill>
              </a:rPr>
              <a:t>Reconstruction</a:t>
            </a:r>
          </a:p>
        </p:txBody>
      </p:sp>
      <p:sp>
        <p:nvSpPr>
          <p:cNvPr id="12" name="Footer Placeholder 3">
            <a:extLst>
              <a:ext uri="{FF2B5EF4-FFF2-40B4-BE49-F238E27FC236}">
                <a16:creationId xmlns:a16="http://schemas.microsoft.com/office/drawing/2014/main" id="{6C938591-2D4A-B14E-A736-E0BB5BED607D}"/>
              </a:ext>
            </a:extLst>
          </p:cNvPr>
          <p:cNvSpPr>
            <a:spLocks noGrp="1"/>
          </p:cNvSpPr>
          <p:nvPr>
            <p:ph type="ftr" sz="quarter" idx="11"/>
          </p:nvPr>
        </p:nvSpPr>
        <p:spPr>
          <a:xfrm>
            <a:off x="1120102" y="6416458"/>
            <a:ext cx="6223673" cy="369333"/>
          </a:xfrm>
        </p:spPr>
        <p:txBody>
          <a:bodyPr/>
          <a:lstStyle/>
          <a:p>
            <a:r>
              <a:rPr lang="en-US" dirty="0"/>
              <a:t>Gao, Mercado, and Coley </a:t>
            </a:r>
            <a:r>
              <a:rPr lang="en-US" dirty="0">
                <a:hlinkClick r:id="rId5"/>
              </a:rPr>
              <a:t>https://arxiv.org/abs/2110.06389</a:t>
            </a:r>
            <a:r>
              <a:rPr lang="en-US" dirty="0"/>
              <a:t> &amp; ICLR (2022) Spotlight</a:t>
            </a:r>
          </a:p>
        </p:txBody>
      </p:sp>
      <p:sp>
        <p:nvSpPr>
          <p:cNvPr id="3" name="Rectangle 2">
            <a:extLst>
              <a:ext uri="{FF2B5EF4-FFF2-40B4-BE49-F238E27FC236}">
                <a16:creationId xmlns:a16="http://schemas.microsoft.com/office/drawing/2014/main" id="{776977E7-74EE-E840-817E-C6A20011733E}"/>
              </a:ext>
            </a:extLst>
          </p:cNvPr>
          <p:cNvSpPr/>
          <p:nvPr/>
        </p:nvSpPr>
        <p:spPr>
          <a:xfrm>
            <a:off x="960476" y="3801035"/>
            <a:ext cx="10250113" cy="26950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2934502"/>
      </p:ext>
    </p:extLst>
  </p:cSld>
  <p:clrMapOvr>
    <a:masterClrMapping/>
  </p:clrMapOvr>
  <mc:AlternateContent xmlns:mc="http://schemas.openxmlformats.org/markup-compatibility/2006" xmlns:p14="http://schemas.microsoft.com/office/powerpoint/2010/main">
    <mc:Choice Requires="p14">
      <p:transition spd="slow" p14:dur="2000" advTm="54033"/>
    </mc:Choice>
    <mc:Fallback xmlns="">
      <p:transition spd="slow" advTm="5403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A2499-BB57-5E4F-B247-112008C84F44}"/>
              </a:ext>
            </a:extLst>
          </p:cNvPr>
          <p:cNvSpPr>
            <a:spLocks noGrp="1"/>
          </p:cNvSpPr>
          <p:nvPr>
            <p:ph type="title"/>
          </p:nvPr>
        </p:nvSpPr>
        <p:spPr/>
        <p:txBody>
          <a:bodyPr/>
          <a:lstStyle/>
          <a:p>
            <a:r>
              <a:rPr lang="en-US" dirty="0"/>
              <a:t>Connection to make-on-demand libraries</a:t>
            </a:r>
          </a:p>
        </p:txBody>
      </p:sp>
      <p:sp>
        <p:nvSpPr>
          <p:cNvPr id="3" name="Content Placeholder 2">
            <a:extLst>
              <a:ext uri="{FF2B5EF4-FFF2-40B4-BE49-F238E27FC236}">
                <a16:creationId xmlns:a16="http://schemas.microsoft.com/office/drawing/2014/main" id="{4C3A6E2B-67FE-2045-9A61-05E0CEB69B9A}"/>
              </a:ext>
            </a:extLst>
          </p:cNvPr>
          <p:cNvSpPr>
            <a:spLocks noGrp="1"/>
          </p:cNvSpPr>
          <p:nvPr>
            <p:ph idx="1"/>
          </p:nvPr>
        </p:nvSpPr>
        <p:spPr>
          <a:xfrm>
            <a:off x="242047" y="1099126"/>
            <a:ext cx="11698670" cy="5298929"/>
          </a:xfrm>
        </p:spPr>
        <p:txBody>
          <a:bodyPr>
            <a:normAutofit/>
          </a:bodyPr>
          <a:lstStyle/>
          <a:p>
            <a:r>
              <a:rPr lang="en-US" dirty="0"/>
              <a:t>Reaction-based generative models are similar to “make-on-demand” libraries from combinatorial enumeration of building blocks subject to reaction rules</a:t>
            </a:r>
          </a:p>
          <a:p>
            <a:pPr lvl="1"/>
            <a:r>
              <a:rPr lang="en-US" dirty="0"/>
              <a:t>Enamine’s REAL space includes</a:t>
            </a:r>
            <a:br>
              <a:rPr lang="en-US" dirty="0"/>
            </a:br>
            <a:r>
              <a:rPr lang="en-US" dirty="0"/>
              <a:t>ca. 20B molecules enumerated</a:t>
            </a:r>
            <a:br>
              <a:rPr lang="en-US" dirty="0"/>
            </a:br>
            <a:r>
              <a:rPr lang="en-US" dirty="0"/>
              <a:t>in this manner</a:t>
            </a:r>
          </a:p>
          <a:p>
            <a:pPr lvl="1"/>
            <a:r>
              <a:rPr lang="en-US" dirty="0"/>
              <a:t>Generative models</a:t>
            </a:r>
            <a:br>
              <a:rPr lang="en-US" dirty="0"/>
            </a:br>
            <a:r>
              <a:rPr lang="en-US" dirty="0"/>
              <a:t>mitigate the need for</a:t>
            </a:r>
            <a:br>
              <a:rPr lang="en-US" dirty="0"/>
            </a:br>
            <a:r>
              <a:rPr lang="en-US" dirty="0"/>
              <a:t>enumeration by</a:t>
            </a:r>
            <a:br>
              <a:rPr lang="en-US" dirty="0"/>
            </a:br>
            <a:r>
              <a:rPr lang="en-US" dirty="0"/>
              <a:t>keeping this space</a:t>
            </a:r>
            <a:br>
              <a:rPr lang="en-US" dirty="0"/>
            </a:br>
            <a:r>
              <a:rPr lang="en-US" dirty="0"/>
              <a:t>implicit in the model</a:t>
            </a:r>
          </a:p>
          <a:p>
            <a:pPr lvl="1"/>
            <a:r>
              <a:rPr lang="en-US" dirty="0"/>
              <a:t>This relies on the</a:t>
            </a:r>
            <a:br>
              <a:rPr lang="en-US" dirty="0"/>
            </a:br>
            <a:r>
              <a:rPr lang="en-US" dirty="0"/>
              <a:t>ability to predict</a:t>
            </a:r>
            <a:br>
              <a:rPr lang="en-US" dirty="0"/>
            </a:br>
            <a:r>
              <a:rPr lang="en-US" dirty="0"/>
              <a:t>products of reactions,</a:t>
            </a:r>
            <a:br>
              <a:rPr lang="en-US" dirty="0"/>
            </a:br>
            <a:r>
              <a:rPr lang="en-US" dirty="0"/>
              <a:t>which is an area of</a:t>
            </a:r>
            <a:br>
              <a:rPr lang="en-US" dirty="0"/>
            </a:br>
            <a:r>
              <a:rPr lang="en-US" dirty="0"/>
              <a:t>ongoing interest in</a:t>
            </a:r>
            <a:br>
              <a:rPr lang="en-US" dirty="0"/>
            </a:br>
            <a:r>
              <a:rPr lang="en-US" dirty="0"/>
              <a:t>molecular ML</a:t>
            </a:r>
          </a:p>
        </p:txBody>
      </p:sp>
      <p:sp>
        <p:nvSpPr>
          <p:cNvPr id="4" name="Footer Placeholder 3">
            <a:extLst>
              <a:ext uri="{FF2B5EF4-FFF2-40B4-BE49-F238E27FC236}">
                <a16:creationId xmlns:a16="http://schemas.microsoft.com/office/drawing/2014/main" id="{FAE14DF7-95E4-584C-A4CC-2EFC4FDC1322}"/>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E36945CA-6991-B848-A624-9D5E52196563}"/>
              </a:ext>
            </a:extLst>
          </p:cNvPr>
          <p:cNvSpPr>
            <a:spLocks noGrp="1"/>
          </p:cNvSpPr>
          <p:nvPr>
            <p:ph type="sldNum" sz="quarter" idx="12"/>
          </p:nvPr>
        </p:nvSpPr>
        <p:spPr/>
        <p:txBody>
          <a:bodyPr/>
          <a:lstStyle/>
          <a:p>
            <a:fld id="{0264EB31-4F97-4EAC-AEBF-3978FBE8642D}" type="slidenum">
              <a:rPr lang="en-US" smtClean="0"/>
              <a:pPr/>
              <a:t>29</a:t>
            </a:fld>
            <a:endParaRPr lang="en-US" dirty="0"/>
          </a:p>
        </p:txBody>
      </p:sp>
      <p:pic>
        <p:nvPicPr>
          <p:cNvPr id="7" name="Picture 6">
            <a:extLst>
              <a:ext uri="{FF2B5EF4-FFF2-40B4-BE49-F238E27FC236}">
                <a16:creationId xmlns:a16="http://schemas.microsoft.com/office/drawing/2014/main" id="{05704511-2370-3E41-ABA4-1D37ACFBF83B}"/>
              </a:ext>
            </a:extLst>
          </p:cNvPr>
          <p:cNvPicPr>
            <a:picLocks noChangeAspect="1"/>
          </p:cNvPicPr>
          <p:nvPr/>
        </p:nvPicPr>
        <p:blipFill>
          <a:blip r:embed="rId3"/>
          <a:stretch>
            <a:fillRect/>
          </a:stretch>
        </p:blipFill>
        <p:spPr>
          <a:xfrm>
            <a:off x="3505682" y="1945209"/>
            <a:ext cx="8566691" cy="4688765"/>
          </a:xfrm>
          <a:prstGeom prst="rect">
            <a:avLst/>
          </a:prstGeom>
        </p:spPr>
      </p:pic>
    </p:spTree>
    <p:extLst>
      <p:ext uri="{BB962C8B-B14F-4D97-AF65-F5344CB8AC3E}">
        <p14:creationId xmlns:p14="http://schemas.microsoft.com/office/powerpoint/2010/main" val="671382681"/>
      </p:ext>
    </p:extLst>
  </p:cSld>
  <p:clrMapOvr>
    <a:masterClrMapping/>
  </p:clrMapOvr>
  <mc:AlternateContent xmlns:mc="http://schemas.openxmlformats.org/markup-compatibility/2006" xmlns:p14="http://schemas.microsoft.com/office/powerpoint/2010/main">
    <mc:Choice Requires="p14">
      <p:transition spd="slow" p14:dur="2000" advTm="87135"/>
    </mc:Choice>
    <mc:Fallback xmlns="">
      <p:transition spd="slow" advTm="8713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004E1E-C7BF-AA41-973F-4D92CDD892F9}"/>
              </a:ext>
            </a:extLst>
          </p:cNvPr>
          <p:cNvSpPr>
            <a:spLocks noGrp="1"/>
          </p:cNvSpPr>
          <p:nvPr>
            <p:ph type="title"/>
          </p:nvPr>
        </p:nvSpPr>
        <p:spPr/>
        <p:txBody>
          <a:bodyPr>
            <a:normAutofit/>
          </a:bodyPr>
          <a:lstStyle/>
          <a:p>
            <a:r>
              <a:rPr lang="en-US" dirty="0"/>
              <a:t>Small molecules are ubiquitous, even beyond pharma</a:t>
            </a:r>
          </a:p>
        </p:txBody>
      </p:sp>
      <p:sp>
        <p:nvSpPr>
          <p:cNvPr id="4" name="Footer Placeholder 3">
            <a:extLst>
              <a:ext uri="{FF2B5EF4-FFF2-40B4-BE49-F238E27FC236}">
                <a16:creationId xmlns:a16="http://schemas.microsoft.com/office/drawing/2014/main" id="{C1D8B26F-24AB-CA4D-BFF4-E053E0C49485}"/>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21609B30-6CDD-E24A-A8E3-30282C113349}"/>
              </a:ext>
            </a:extLst>
          </p:cNvPr>
          <p:cNvSpPr>
            <a:spLocks noGrp="1"/>
          </p:cNvSpPr>
          <p:nvPr>
            <p:ph type="sldNum" sz="quarter" idx="12"/>
          </p:nvPr>
        </p:nvSpPr>
        <p:spPr/>
        <p:txBody>
          <a:bodyPr/>
          <a:lstStyle/>
          <a:p>
            <a:fld id="{0264EB31-4F97-4EAC-AEBF-3978FBE8642D}" type="slidenum">
              <a:rPr lang="en-US" smtClean="0"/>
              <a:pPr/>
              <a:t>3</a:t>
            </a:fld>
            <a:endParaRPr lang="en-US" dirty="0"/>
          </a:p>
        </p:txBody>
      </p:sp>
      <p:pic>
        <p:nvPicPr>
          <p:cNvPr id="6" name="Content Placeholder 5">
            <a:extLst>
              <a:ext uri="{FF2B5EF4-FFF2-40B4-BE49-F238E27FC236}">
                <a16:creationId xmlns:a16="http://schemas.microsoft.com/office/drawing/2014/main" id="{112242DE-3B3A-BF4E-997E-49648C6D91E4}"/>
              </a:ext>
            </a:extLst>
          </p:cNvPr>
          <p:cNvPicPr>
            <a:picLocks noGrp="1" noChangeAspect="1"/>
          </p:cNvPicPr>
          <p:nvPr>
            <p:ph idx="1"/>
          </p:nvPr>
        </p:nvPicPr>
        <p:blipFill>
          <a:blip r:embed="rId3"/>
          <a:stretch>
            <a:fillRect/>
          </a:stretch>
        </p:blipFill>
        <p:spPr>
          <a:xfrm>
            <a:off x="45761" y="1088020"/>
            <a:ext cx="12097783" cy="5102352"/>
          </a:xfrm>
          <a:prstGeom prst="rect">
            <a:avLst/>
          </a:prstGeom>
        </p:spPr>
      </p:pic>
    </p:spTree>
    <p:extLst>
      <p:ext uri="{BB962C8B-B14F-4D97-AF65-F5344CB8AC3E}">
        <p14:creationId xmlns:p14="http://schemas.microsoft.com/office/powerpoint/2010/main" val="3728442702"/>
      </p:ext>
    </p:extLst>
  </p:cSld>
  <p:clrMapOvr>
    <a:masterClrMapping/>
  </p:clrMapOvr>
  <mc:AlternateContent xmlns:mc="http://schemas.openxmlformats.org/markup-compatibility/2006" xmlns:p14="http://schemas.microsoft.com/office/powerpoint/2010/main">
    <mc:Choice Requires="p14">
      <p:transition spd="slow" p14:dur="2000" advTm="77727"/>
    </mc:Choice>
    <mc:Fallback xmlns="">
      <p:transition spd="slow" advTm="77727"/>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Prediction of organic reaction outcomes</a:t>
            </a:r>
          </a:p>
        </p:txBody>
      </p:sp>
      <p:sp>
        <p:nvSpPr>
          <p:cNvPr id="3" name="Content Placeholder 2"/>
          <p:cNvSpPr>
            <a:spLocks noGrp="1"/>
          </p:cNvSpPr>
          <p:nvPr>
            <p:ph idx="1"/>
          </p:nvPr>
        </p:nvSpPr>
        <p:spPr/>
        <p:txBody>
          <a:bodyPr/>
          <a:lstStyle/>
          <a:p>
            <a:r>
              <a:rPr lang="en-US" dirty="0"/>
              <a:t>To enumerate possible product molecules in a virtual enumeration setting</a:t>
            </a:r>
          </a:p>
          <a:p>
            <a:r>
              <a:rPr lang="en-US" dirty="0"/>
              <a:t>To evaluate the likelihood of a reaction’s success during synthesis planning</a:t>
            </a:r>
          </a:p>
          <a:p>
            <a:r>
              <a:rPr lang="en-US" dirty="0"/>
              <a:t>To identify impurities, side products, decomposition pathways, etc.</a:t>
            </a:r>
          </a:p>
        </p:txBody>
      </p:sp>
      <p:sp>
        <p:nvSpPr>
          <p:cNvPr id="4" name="Slide Number Placeholder 3">
            <a:extLst>
              <a:ext uri="{FF2B5EF4-FFF2-40B4-BE49-F238E27FC236}">
                <a16:creationId xmlns:a16="http://schemas.microsoft.com/office/drawing/2014/main" id="{F6710127-E56A-364C-80C3-8E4296E7DFB2}"/>
              </a:ext>
            </a:extLst>
          </p:cNvPr>
          <p:cNvSpPr>
            <a:spLocks noGrp="1"/>
          </p:cNvSpPr>
          <p:nvPr>
            <p:ph type="sldNum" sz="quarter" idx="12"/>
          </p:nvPr>
        </p:nvSpPr>
        <p:spPr/>
        <p:txBody>
          <a:bodyPr/>
          <a:lstStyle/>
          <a:p>
            <a:fld id="{0264EB31-4F97-4EAC-AEBF-3978FBE8642D}" type="slidenum">
              <a:rPr lang="en-US" smtClean="0"/>
              <a:pPr/>
              <a:t>30</a:t>
            </a:fld>
            <a:endParaRPr lang="en-US" dirty="0"/>
          </a:p>
        </p:txBody>
      </p:sp>
      <p:pic>
        <p:nvPicPr>
          <p:cNvPr id="15" name="Picture 14">
            <a:extLst>
              <a:ext uri="{FF2B5EF4-FFF2-40B4-BE49-F238E27FC236}">
                <a16:creationId xmlns:a16="http://schemas.microsoft.com/office/drawing/2014/main" id="{9338AE3F-B21F-164D-8640-A8CC88C46F3A}"/>
              </a:ext>
            </a:extLst>
          </p:cNvPr>
          <p:cNvPicPr>
            <a:picLocks noChangeAspect="1"/>
          </p:cNvPicPr>
          <p:nvPr/>
        </p:nvPicPr>
        <p:blipFill>
          <a:blip r:embed="rId4"/>
          <a:stretch>
            <a:fillRect/>
          </a:stretch>
        </p:blipFill>
        <p:spPr>
          <a:xfrm>
            <a:off x="1019540" y="3148877"/>
            <a:ext cx="5858033" cy="1932422"/>
          </a:xfrm>
          <a:prstGeom prst="rect">
            <a:avLst/>
          </a:prstGeom>
        </p:spPr>
      </p:pic>
      <p:pic>
        <p:nvPicPr>
          <p:cNvPr id="16" name="Picture 15">
            <a:extLst>
              <a:ext uri="{FF2B5EF4-FFF2-40B4-BE49-F238E27FC236}">
                <a16:creationId xmlns:a16="http://schemas.microsoft.com/office/drawing/2014/main" id="{F11A43E7-BBA0-6D48-9B03-F17BFB27091F}"/>
              </a:ext>
            </a:extLst>
          </p:cNvPr>
          <p:cNvPicPr>
            <a:picLocks noChangeAspect="1"/>
          </p:cNvPicPr>
          <p:nvPr/>
        </p:nvPicPr>
        <p:blipFill>
          <a:blip r:embed="rId5"/>
          <a:stretch>
            <a:fillRect/>
          </a:stretch>
        </p:blipFill>
        <p:spPr>
          <a:xfrm>
            <a:off x="7614986" y="3164214"/>
            <a:ext cx="3719000" cy="1932422"/>
          </a:xfrm>
          <a:prstGeom prst="rect">
            <a:avLst/>
          </a:prstGeom>
        </p:spPr>
      </p:pic>
      <p:sp>
        <p:nvSpPr>
          <p:cNvPr id="17" name="Rectangle 16">
            <a:extLst>
              <a:ext uri="{FF2B5EF4-FFF2-40B4-BE49-F238E27FC236}">
                <a16:creationId xmlns:a16="http://schemas.microsoft.com/office/drawing/2014/main" id="{9F2A5CEA-3D27-CD4B-A3DD-333BA8440BBD}"/>
              </a:ext>
            </a:extLst>
          </p:cNvPr>
          <p:cNvSpPr/>
          <p:nvPr/>
        </p:nvSpPr>
        <p:spPr>
          <a:xfrm>
            <a:off x="7460491" y="2807935"/>
            <a:ext cx="4113539" cy="2455812"/>
          </a:xfrm>
          <a:prstGeom prst="rect">
            <a:avLst/>
          </a:prstGeom>
          <a:noFill/>
          <a:ln w="38100">
            <a:solidFill>
              <a:schemeClr val="tx1">
                <a:lumMod val="50000"/>
                <a:lumOff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B22DD05-FCD8-8F46-9830-C88D9138CBEE}"/>
              </a:ext>
            </a:extLst>
          </p:cNvPr>
          <p:cNvSpPr/>
          <p:nvPr/>
        </p:nvSpPr>
        <p:spPr>
          <a:xfrm>
            <a:off x="779496" y="2807934"/>
            <a:ext cx="6258964" cy="2455811"/>
          </a:xfrm>
          <a:prstGeom prst="rect">
            <a:avLst/>
          </a:prstGeom>
          <a:noFill/>
          <a:ln w="38100">
            <a:solidFill>
              <a:schemeClr val="tx1">
                <a:lumMod val="50000"/>
                <a:lumOff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2EEB497F-F098-BB4A-97BA-76F9A3E4A7A1}"/>
              </a:ext>
            </a:extLst>
          </p:cNvPr>
          <p:cNvSpPr txBox="1"/>
          <p:nvPr/>
        </p:nvSpPr>
        <p:spPr>
          <a:xfrm>
            <a:off x="9089811" y="2639688"/>
            <a:ext cx="949999" cy="371690"/>
          </a:xfrm>
          <a:prstGeom prst="rect">
            <a:avLst/>
          </a:prstGeom>
          <a:solidFill>
            <a:schemeClr val="bg1"/>
          </a:solidFill>
        </p:spPr>
        <p:txBody>
          <a:bodyPr wrap="square" rtlCol="0">
            <a:spAutoFit/>
          </a:bodyPr>
          <a:lstStyle/>
          <a:p>
            <a:pPr algn="ctr"/>
            <a:r>
              <a:rPr lang="en-US" b="1" dirty="0">
                <a:solidFill>
                  <a:schemeClr val="tx1">
                    <a:lumMod val="50000"/>
                    <a:lumOff val="50000"/>
                  </a:schemeClr>
                </a:solidFill>
              </a:rPr>
              <a:t>Output</a:t>
            </a:r>
          </a:p>
        </p:txBody>
      </p:sp>
      <p:sp>
        <p:nvSpPr>
          <p:cNvPr id="20" name="TextBox 19">
            <a:extLst>
              <a:ext uri="{FF2B5EF4-FFF2-40B4-BE49-F238E27FC236}">
                <a16:creationId xmlns:a16="http://schemas.microsoft.com/office/drawing/2014/main" id="{4B4A6B46-854D-D440-99BD-535EA31C9087}"/>
              </a:ext>
            </a:extLst>
          </p:cNvPr>
          <p:cNvSpPr txBox="1"/>
          <p:nvPr/>
        </p:nvSpPr>
        <p:spPr>
          <a:xfrm>
            <a:off x="3393520" y="2642046"/>
            <a:ext cx="764215" cy="369332"/>
          </a:xfrm>
          <a:prstGeom prst="rect">
            <a:avLst/>
          </a:prstGeom>
          <a:solidFill>
            <a:schemeClr val="bg1"/>
          </a:solidFill>
        </p:spPr>
        <p:txBody>
          <a:bodyPr wrap="square" rtlCol="0">
            <a:spAutoFit/>
          </a:bodyPr>
          <a:lstStyle/>
          <a:p>
            <a:pPr algn="ctr"/>
            <a:r>
              <a:rPr lang="en-US" b="1" dirty="0">
                <a:solidFill>
                  <a:schemeClr val="tx1">
                    <a:lumMod val="50000"/>
                    <a:lumOff val="50000"/>
                  </a:schemeClr>
                </a:solidFill>
              </a:rPr>
              <a:t>Input</a:t>
            </a:r>
          </a:p>
        </p:txBody>
      </p:sp>
      <p:sp>
        <p:nvSpPr>
          <p:cNvPr id="21" name="Rectangle 20">
            <a:extLst>
              <a:ext uri="{FF2B5EF4-FFF2-40B4-BE49-F238E27FC236}">
                <a16:creationId xmlns:a16="http://schemas.microsoft.com/office/drawing/2014/main" id="{7E1CE069-DBFD-B84B-84B4-1B68BD9EFB89}"/>
              </a:ext>
            </a:extLst>
          </p:cNvPr>
          <p:cNvSpPr/>
          <p:nvPr/>
        </p:nvSpPr>
        <p:spPr>
          <a:xfrm>
            <a:off x="2213366" y="5567060"/>
            <a:ext cx="7765267" cy="830997"/>
          </a:xfrm>
          <a:prstGeom prst="rect">
            <a:avLst/>
          </a:prstGeom>
          <a:solidFill>
            <a:schemeClr val="bg1"/>
          </a:solidFill>
          <a:ln w="38100">
            <a:solidFill>
              <a:srgbClr val="A31E35"/>
            </a:solidFill>
          </a:ln>
        </p:spPr>
        <p:txBody>
          <a:bodyPr wrap="none">
            <a:spAutoFit/>
          </a:bodyPr>
          <a:lstStyle/>
          <a:p>
            <a:pPr algn="ctr"/>
            <a:r>
              <a:rPr lang="en-US" sz="2400" i="1" dirty="0">
                <a:solidFill>
                  <a:srgbClr val="A31E35"/>
                </a:solidFill>
              </a:rPr>
              <a:t>We have many input-output pairs, but </a:t>
            </a:r>
            <a:br>
              <a:rPr lang="en-US" sz="2400" i="1" dirty="0">
                <a:solidFill>
                  <a:srgbClr val="A31E35"/>
                </a:solidFill>
              </a:rPr>
            </a:br>
            <a:r>
              <a:rPr lang="en-US" sz="2400" i="1" dirty="0">
                <a:solidFill>
                  <a:srgbClr val="A31E35"/>
                </a:solidFill>
              </a:rPr>
              <a:t>don’t know how to write an exact function to relate them</a:t>
            </a:r>
            <a:endParaRPr lang="en-US" sz="2800" i="1" dirty="0">
              <a:solidFill>
                <a:srgbClr val="A31E35"/>
              </a:solidFill>
            </a:endParaRPr>
          </a:p>
        </p:txBody>
      </p:sp>
    </p:spTree>
    <p:custDataLst>
      <p:tags r:id="rId1"/>
    </p:custDataLst>
    <p:extLst>
      <p:ext uri="{BB962C8B-B14F-4D97-AF65-F5344CB8AC3E}">
        <p14:creationId xmlns:p14="http://schemas.microsoft.com/office/powerpoint/2010/main" val="3648321713"/>
      </p:ext>
    </p:extLst>
  </p:cSld>
  <p:clrMapOvr>
    <a:masterClrMapping/>
  </p:clrMapOvr>
  <mc:AlternateContent xmlns:mc="http://schemas.openxmlformats.org/markup-compatibility/2006" xmlns:p14="http://schemas.microsoft.com/office/powerpoint/2010/main">
    <mc:Choice Requires="p14">
      <p:transition spd="slow" p14:dur="2000" advTm="108649"/>
    </mc:Choice>
    <mc:Fallback xmlns="">
      <p:transition spd="slow" advTm="108649"/>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6627DB7-4B36-A646-8AD5-F25343CE1DE5}"/>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213658" y="576137"/>
            <a:ext cx="10208029" cy="6281864"/>
          </a:xfrm>
          <a:prstGeom prst="rect">
            <a:avLst/>
          </a:prstGeom>
          <a:solidFill>
            <a:schemeClr val="bg1"/>
          </a:solidFill>
        </p:spPr>
      </p:pic>
      <p:sp>
        <p:nvSpPr>
          <p:cNvPr id="5" name="Slide Number Placeholder 4"/>
          <p:cNvSpPr>
            <a:spLocks noGrp="1"/>
          </p:cNvSpPr>
          <p:nvPr>
            <p:ph type="sldNum" sz="quarter" idx="12"/>
          </p:nvPr>
        </p:nvSpPr>
        <p:spPr/>
        <p:txBody>
          <a:bodyPr/>
          <a:lstStyle/>
          <a:p>
            <a:fld id="{0264EB31-4F97-4EAC-AEBF-3978FBE8642D}" type="slidenum">
              <a:rPr lang="en-US" smtClean="0"/>
              <a:pPr/>
              <a:t>31</a:t>
            </a:fld>
            <a:endParaRPr lang="en-US" dirty="0"/>
          </a:p>
        </p:txBody>
      </p:sp>
      <p:sp>
        <p:nvSpPr>
          <p:cNvPr id="10" name="Title 1">
            <a:extLst>
              <a:ext uri="{FF2B5EF4-FFF2-40B4-BE49-F238E27FC236}">
                <a16:creationId xmlns:a16="http://schemas.microsoft.com/office/drawing/2014/main" id="{E7A336A7-5771-BF4E-9CE1-8ED9180D9BC7}"/>
              </a:ext>
            </a:extLst>
          </p:cNvPr>
          <p:cNvSpPr txBox="1">
            <a:spLocks noGrp="1"/>
          </p:cNvSpPr>
          <p:nvPr>
            <p:ph type="title"/>
          </p:nvPr>
        </p:nvSpPr>
        <p:spPr>
          <a:xfrm>
            <a:off x="200025" y="79646"/>
            <a:ext cx="11391900" cy="67858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a:solidFill>
                  <a:schemeClr val="bg1"/>
                </a:solidFill>
                <a:latin typeface="+mj-lt"/>
                <a:ea typeface="+mj-ea"/>
                <a:cs typeface="+mj-cs"/>
              </a:defRPr>
            </a:lvl1pPr>
          </a:lstStyle>
          <a:p>
            <a:r>
              <a:rPr lang="en-US" dirty="0">
                <a:solidFill>
                  <a:srgbClr val="A31E35"/>
                </a:solidFill>
              </a:rPr>
              <a:t>Formulating reaction prediction as graph edit prediction</a:t>
            </a:r>
          </a:p>
        </p:txBody>
      </p:sp>
      <p:sp>
        <p:nvSpPr>
          <p:cNvPr id="6" name="Right Arrow 5">
            <a:extLst>
              <a:ext uri="{FF2B5EF4-FFF2-40B4-BE49-F238E27FC236}">
                <a16:creationId xmlns:a16="http://schemas.microsoft.com/office/drawing/2014/main" id="{985DB29C-9DFB-1F4A-878E-447CD6C9753A}"/>
              </a:ext>
            </a:extLst>
          </p:cNvPr>
          <p:cNvSpPr/>
          <p:nvPr/>
        </p:nvSpPr>
        <p:spPr>
          <a:xfrm>
            <a:off x="6257451" y="1254721"/>
            <a:ext cx="3099683" cy="1661441"/>
          </a:xfrm>
          <a:prstGeom prst="rightArrow">
            <a:avLst>
              <a:gd name="adj1" fmla="val 58276"/>
              <a:gd name="adj2" fmla="val 50000"/>
            </a:avLst>
          </a:prstGeom>
          <a:solidFill>
            <a:srgbClr val="A31E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One message passing network learns how atoms react</a:t>
            </a:r>
          </a:p>
        </p:txBody>
      </p:sp>
      <p:sp>
        <p:nvSpPr>
          <p:cNvPr id="7" name="Right Arrow 6">
            <a:extLst>
              <a:ext uri="{FF2B5EF4-FFF2-40B4-BE49-F238E27FC236}">
                <a16:creationId xmlns:a16="http://schemas.microsoft.com/office/drawing/2014/main" id="{B9F4143E-00C7-F042-98CF-0CE7C0AFE271}"/>
              </a:ext>
            </a:extLst>
          </p:cNvPr>
          <p:cNvSpPr/>
          <p:nvPr/>
        </p:nvSpPr>
        <p:spPr>
          <a:xfrm flipH="1">
            <a:off x="3359099" y="4472247"/>
            <a:ext cx="3091578" cy="1661441"/>
          </a:xfrm>
          <a:prstGeom prst="rightArrow">
            <a:avLst>
              <a:gd name="adj1" fmla="val 58276"/>
              <a:gd name="adj2" fmla="val 50000"/>
            </a:avLst>
          </a:prstGeom>
          <a:solidFill>
            <a:srgbClr val="A31E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One message passing network learns to rank candidates </a:t>
            </a:r>
          </a:p>
        </p:txBody>
      </p:sp>
      <p:sp>
        <p:nvSpPr>
          <p:cNvPr id="2" name="TextBox 1">
            <a:extLst>
              <a:ext uri="{FF2B5EF4-FFF2-40B4-BE49-F238E27FC236}">
                <a16:creationId xmlns:a16="http://schemas.microsoft.com/office/drawing/2014/main" id="{BA44038E-6D81-0A49-938D-27E5E60D3843}"/>
              </a:ext>
            </a:extLst>
          </p:cNvPr>
          <p:cNvSpPr txBox="1"/>
          <p:nvPr/>
        </p:nvSpPr>
        <p:spPr>
          <a:xfrm>
            <a:off x="562972" y="1762275"/>
            <a:ext cx="1697901" cy="646331"/>
          </a:xfrm>
          <a:prstGeom prst="rect">
            <a:avLst/>
          </a:prstGeom>
          <a:noFill/>
        </p:spPr>
        <p:txBody>
          <a:bodyPr wrap="none" rtlCol="0">
            <a:spAutoFit/>
          </a:bodyPr>
          <a:lstStyle/>
          <a:p>
            <a:pPr algn="ctr"/>
            <a:r>
              <a:rPr lang="en-US" i="1" dirty="0"/>
              <a:t>no descriptors;</a:t>
            </a:r>
          </a:p>
          <a:p>
            <a:pPr algn="ctr"/>
            <a:r>
              <a:rPr lang="en-US" i="1" dirty="0"/>
              <a:t>just structure</a:t>
            </a:r>
          </a:p>
        </p:txBody>
      </p:sp>
    </p:spTree>
    <p:custDataLst>
      <p:tags r:id="rId1"/>
    </p:custDataLst>
    <p:extLst>
      <p:ext uri="{BB962C8B-B14F-4D97-AF65-F5344CB8AC3E}">
        <p14:creationId xmlns:p14="http://schemas.microsoft.com/office/powerpoint/2010/main" val="1243266103"/>
      </p:ext>
    </p:extLst>
  </p:cSld>
  <p:clrMapOvr>
    <a:masterClrMapping/>
  </p:clrMapOvr>
  <mc:AlternateContent xmlns:mc="http://schemas.openxmlformats.org/markup-compatibility/2006" xmlns:p14="http://schemas.microsoft.com/office/powerpoint/2010/main">
    <mc:Choice Requires="p14">
      <p:transition spd="slow" p14:dur="2000" advTm="82512"/>
    </mc:Choice>
    <mc:Fallback xmlns="">
      <p:transition spd="slow" advTm="8251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6627DB7-4B36-A646-8AD5-F25343CE1DE5}"/>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213658" y="576137"/>
            <a:ext cx="10208029" cy="6281864"/>
          </a:xfrm>
          <a:prstGeom prst="rect">
            <a:avLst/>
          </a:prstGeom>
          <a:solidFill>
            <a:schemeClr val="bg1"/>
          </a:solidFill>
        </p:spPr>
      </p:pic>
      <p:sp>
        <p:nvSpPr>
          <p:cNvPr id="5" name="Slide Number Placeholder 4"/>
          <p:cNvSpPr>
            <a:spLocks noGrp="1"/>
          </p:cNvSpPr>
          <p:nvPr>
            <p:ph type="sldNum" sz="quarter" idx="12"/>
          </p:nvPr>
        </p:nvSpPr>
        <p:spPr/>
        <p:txBody>
          <a:bodyPr/>
          <a:lstStyle/>
          <a:p>
            <a:fld id="{0264EB31-4F97-4EAC-AEBF-3978FBE8642D}" type="slidenum">
              <a:rPr lang="en-US" smtClean="0"/>
              <a:pPr/>
              <a:t>32</a:t>
            </a:fld>
            <a:endParaRPr lang="en-US" dirty="0"/>
          </a:p>
        </p:txBody>
      </p:sp>
      <p:sp>
        <p:nvSpPr>
          <p:cNvPr id="10" name="Title 1">
            <a:extLst>
              <a:ext uri="{FF2B5EF4-FFF2-40B4-BE49-F238E27FC236}">
                <a16:creationId xmlns:a16="http://schemas.microsoft.com/office/drawing/2014/main" id="{E7A336A7-5771-BF4E-9CE1-8ED9180D9BC7}"/>
              </a:ext>
            </a:extLst>
          </p:cNvPr>
          <p:cNvSpPr txBox="1">
            <a:spLocks noGrp="1"/>
          </p:cNvSpPr>
          <p:nvPr>
            <p:ph type="title"/>
          </p:nvPr>
        </p:nvSpPr>
        <p:spPr>
          <a:xfrm>
            <a:off x="200025" y="79646"/>
            <a:ext cx="11391900" cy="67858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a:solidFill>
                  <a:schemeClr val="bg1"/>
                </a:solidFill>
                <a:latin typeface="+mj-lt"/>
                <a:ea typeface="+mj-ea"/>
                <a:cs typeface="+mj-cs"/>
              </a:defRPr>
            </a:lvl1pPr>
          </a:lstStyle>
          <a:p>
            <a:r>
              <a:rPr lang="en-US" dirty="0">
                <a:solidFill>
                  <a:srgbClr val="A31E35"/>
                </a:solidFill>
              </a:rPr>
              <a:t>Formulating reaction prediction as graph edit prediction</a:t>
            </a:r>
          </a:p>
        </p:txBody>
      </p:sp>
      <p:sp>
        <p:nvSpPr>
          <p:cNvPr id="6" name="Right Arrow 5">
            <a:extLst>
              <a:ext uri="{FF2B5EF4-FFF2-40B4-BE49-F238E27FC236}">
                <a16:creationId xmlns:a16="http://schemas.microsoft.com/office/drawing/2014/main" id="{985DB29C-9DFB-1F4A-878E-447CD6C9753A}"/>
              </a:ext>
            </a:extLst>
          </p:cNvPr>
          <p:cNvSpPr/>
          <p:nvPr/>
        </p:nvSpPr>
        <p:spPr>
          <a:xfrm>
            <a:off x="6257451" y="1254721"/>
            <a:ext cx="3099683" cy="1661441"/>
          </a:xfrm>
          <a:prstGeom prst="rightArrow">
            <a:avLst>
              <a:gd name="adj1" fmla="val 58276"/>
              <a:gd name="adj2" fmla="val 50000"/>
            </a:avLst>
          </a:prstGeom>
          <a:solidFill>
            <a:srgbClr val="A31E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One message passing network learns how atoms react</a:t>
            </a:r>
          </a:p>
        </p:txBody>
      </p:sp>
      <p:sp>
        <p:nvSpPr>
          <p:cNvPr id="7" name="Right Arrow 6">
            <a:extLst>
              <a:ext uri="{FF2B5EF4-FFF2-40B4-BE49-F238E27FC236}">
                <a16:creationId xmlns:a16="http://schemas.microsoft.com/office/drawing/2014/main" id="{B9F4143E-00C7-F042-98CF-0CE7C0AFE271}"/>
              </a:ext>
            </a:extLst>
          </p:cNvPr>
          <p:cNvSpPr/>
          <p:nvPr/>
        </p:nvSpPr>
        <p:spPr>
          <a:xfrm flipH="1">
            <a:off x="3359099" y="4472247"/>
            <a:ext cx="3091578" cy="1661441"/>
          </a:xfrm>
          <a:prstGeom prst="rightArrow">
            <a:avLst>
              <a:gd name="adj1" fmla="val 58276"/>
              <a:gd name="adj2" fmla="val 50000"/>
            </a:avLst>
          </a:prstGeom>
          <a:solidFill>
            <a:srgbClr val="A31E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One message passing network learns to rank candidates </a:t>
            </a:r>
          </a:p>
        </p:txBody>
      </p:sp>
      <p:sp>
        <p:nvSpPr>
          <p:cNvPr id="2" name="TextBox 1">
            <a:extLst>
              <a:ext uri="{FF2B5EF4-FFF2-40B4-BE49-F238E27FC236}">
                <a16:creationId xmlns:a16="http://schemas.microsoft.com/office/drawing/2014/main" id="{BA44038E-6D81-0A49-938D-27E5E60D3843}"/>
              </a:ext>
            </a:extLst>
          </p:cNvPr>
          <p:cNvSpPr txBox="1"/>
          <p:nvPr/>
        </p:nvSpPr>
        <p:spPr>
          <a:xfrm>
            <a:off x="562972" y="1762275"/>
            <a:ext cx="1697901" cy="646331"/>
          </a:xfrm>
          <a:prstGeom prst="rect">
            <a:avLst/>
          </a:prstGeom>
          <a:noFill/>
        </p:spPr>
        <p:txBody>
          <a:bodyPr wrap="none" rtlCol="0">
            <a:spAutoFit/>
          </a:bodyPr>
          <a:lstStyle/>
          <a:p>
            <a:pPr algn="ctr"/>
            <a:r>
              <a:rPr lang="en-US" i="1" dirty="0"/>
              <a:t>no descriptors;</a:t>
            </a:r>
          </a:p>
          <a:p>
            <a:pPr algn="ctr"/>
            <a:r>
              <a:rPr lang="en-US" i="1" dirty="0"/>
              <a:t>just structure</a:t>
            </a:r>
          </a:p>
        </p:txBody>
      </p:sp>
      <p:sp>
        <p:nvSpPr>
          <p:cNvPr id="3" name="Rectangle 2">
            <a:extLst>
              <a:ext uri="{FF2B5EF4-FFF2-40B4-BE49-F238E27FC236}">
                <a16:creationId xmlns:a16="http://schemas.microsoft.com/office/drawing/2014/main" id="{FB3E092B-51FE-0A4B-8E04-28890783A3BF}"/>
              </a:ext>
            </a:extLst>
          </p:cNvPr>
          <p:cNvSpPr/>
          <p:nvPr/>
        </p:nvSpPr>
        <p:spPr>
          <a:xfrm>
            <a:off x="64936" y="675860"/>
            <a:ext cx="12046226" cy="6198042"/>
          </a:xfrm>
          <a:prstGeom prst="rect">
            <a:avLst/>
          </a:pr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4F9329C-A736-2D41-B2C0-030F2AA811DE}"/>
              </a:ext>
            </a:extLst>
          </p:cNvPr>
          <p:cNvSpPr/>
          <p:nvPr/>
        </p:nvSpPr>
        <p:spPr>
          <a:xfrm>
            <a:off x="1890891" y="1524260"/>
            <a:ext cx="7871792" cy="4079019"/>
          </a:xfrm>
          <a:prstGeom prst="rect">
            <a:avLst/>
          </a:prstGeom>
          <a:solidFill>
            <a:schemeClr val="bg1"/>
          </a:solidFill>
          <a:ln w="28575">
            <a:solidFill>
              <a:srgbClr val="A31D35"/>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2" name="Content Placeholder 5">
            <a:extLst>
              <a:ext uri="{FF2B5EF4-FFF2-40B4-BE49-F238E27FC236}">
                <a16:creationId xmlns:a16="http://schemas.microsoft.com/office/drawing/2014/main" id="{7A4B5222-FEFB-2145-97B8-A10F2A37979D}"/>
              </a:ext>
            </a:extLst>
          </p:cNvPr>
          <p:cNvGraphicFramePr>
            <a:graphicFrameLocks noGrp="1"/>
          </p:cNvGraphicFramePr>
          <p:nvPr>
            <p:ph idx="1"/>
            <p:extLst>
              <p:ext uri="{D42A27DB-BD31-4B8C-83A1-F6EECF244321}">
                <p14:modId xmlns:p14="http://schemas.microsoft.com/office/powerpoint/2010/main" val="3693284534"/>
              </p:ext>
            </p:extLst>
          </p:nvPr>
        </p:nvGraphicFramePr>
        <p:xfrm>
          <a:off x="1652352" y="1657491"/>
          <a:ext cx="7052807" cy="4139852"/>
        </p:xfrm>
        <a:graphic>
          <a:graphicData uri="http://schemas.openxmlformats.org/drawingml/2006/chart">
            <c:chart xmlns:c="http://schemas.openxmlformats.org/drawingml/2006/chart" xmlns:r="http://schemas.openxmlformats.org/officeDocument/2006/relationships" r:id="rId5"/>
          </a:graphicData>
        </a:graphic>
      </p:graphicFrame>
      <p:sp>
        <p:nvSpPr>
          <p:cNvPr id="13" name="Rectangle 12">
            <a:extLst>
              <a:ext uri="{FF2B5EF4-FFF2-40B4-BE49-F238E27FC236}">
                <a16:creationId xmlns:a16="http://schemas.microsoft.com/office/drawing/2014/main" id="{9C6C9007-86D2-2246-ABB4-4869B2FEE494}"/>
              </a:ext>
            </a:extLst>
          </p:cNvPr>
          <p:cNvSpPr/>
          <p:nvPr/>
        </p:nvSpPr>
        <p:spPr>
          <a:xfrm>
            <a:off x="7713298" y="2143797"/>
            <a:ext cx="2269645" cy="584775"/>
          </a:xfrm>
          <a:prstGeom prst="rect">
            <a:avLst/>
          </a:prstGeom>
        </p:spPr>
        <p:txBody>
          <a:bodyPr wrap="square">
            <a:spAutoFit/>
          </a:bodyPr>
          <a:lstStyle/>
          <a:p>
            <a:pPr algn="ctr"/>
            <a:r>
              <a:rPr lang="en-US" sz="1600" i="1" dirty="0">
                <a:solidFill>
                  <a:srgbClr val="28429C"/>
                </a:solidFill>
              </a:rPr>
              <a:t>(has seen 400k </a:t>
            </a:r>
            <a:br>
              <a:rPr lang="en-US" sz="1600" i="1" dirty="0">
                <a:solidFill>
                  <a:srgbClr val="28429C"/>
                </a:solidFill>
              </a:rPr>
            </a:br>
            <a:r>
              <a:rPr lang="en-US" sz="1600" i="1" dirty="0">
                <a:solidFill>
                  <a:srgbClr val="28429C"/>
                </a:solidFill>
              </a:rPr>
              <a:t>USPTO reactions)</a:t>
            </a:r>
          </a:p>
        </p:txBody>
      </p:sp>
      <p:cxnSp>
        <p:nvCxnSpPr>
          <p:cNvPr id="15" name="Straight Connector 14">
            <a:extLst>
              <a:ext uri="{FF2B5EF4-FFF2-40B4-BE49-F238E27FC236}">
                <a16:creationId xmlns:a16="http://schemas.microsoft.com/office/drawing/2014/main" id="{4A7572D5-0328-1048-AA60-6334D7D7FA35}"/>
              </a:ext>
            </a:extLst>
          </p:cNvPr>
          <p:cNvCxnSpPr>
            <a:cxnSpLocks/>
          </p:cNvCxnSpPr>
          <p:nvPr/>
        </p:nvCxnSpPr>
        <p:spPr>
          <a:xfrm>
            <a:off x="3219131" y="2704719"/>
            <a:ext cx="4618309" cy="0"/>
          </a:xfrm>
          <a:prstGeom prst="line">
            <a:avLst/>
          </a:prstGeom>
          <a:ln w="76200">
            <a:solidFill>
              <a:srgbClr val="28429C"/>
            </a:solidFill>
            <a:prstDash val="sysDot"/>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EBC6E08F-C39E-C948-B03D-BA071ABBE71F}"/>
              </a:ext>
            </a:extLst>
          </p:cNvPr>
          <p:cNvSpPr/>
          <p:nvPr/>
        </p:nvSpPr>
        <p:spPr>
          <a:xfrm>
            <a:off x="2680818" y="5508172"/>
            <a:ext cx="7539717" cy="1144720"/>
          </a:xfrm>
          <a:prstGeom prst="rect">
            <a:avLst/>
          </a:prstGeom>
          <a:solidFill>
            <a:srgbClr val="FFBDCA"/>
          </a:solidFill>
          <a:ln w="28575">
            <a:solidFill>
              <a:srgbClr val="A31E35"/>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Others have shown that these models can be pretrained on large datasets and fine-tuned on specific reaction families to overcome data sparsity issues</a:t>
            </a:r>
          </a:p>
        </p:txBody>
      </p:sp>
    </p:spTree>
    <p:custDataLst>
      <p:tags r:id="rId1"/>
    </p:custDataLst>
    <p:extLst>
      <p:ext uri="{BB962C8B-B14F-4D97-AF65-F5344CB8AC3E}">
        <p14:creationId xmlns:p14="http://schemas.microsoft.com/office/powerpoint/2010/main" val="1825063452"/>
      </p:ext>
    </p:extLst>
  </p:cSld>
  <p:clrMapOvr>
    <a:masterClrMapping/>
  </p:clrMapOvr>
  <mc:AlternateContent xmlns:mc="http://schemas.openxmlformats.org/markup-compatibility/2006" xmlns:p14="http://schemas.microsoft.com/office/powerpoint/2010/main">
    <mc:Choice Requires="p14">
      <p:transition spd="slow" p14:dur="2000" advTm="82512"/>
    </mc:Choice>
    <mc:Fallback xmlns="">
      <p:transition spd="slow" advTm="8251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C648EE-7421-B84F-87FE-0FA3ED5B536E}"/>
              </a:ext>
            </a:extLst>
          </p:cNvPr>
          <p:cNvSpPr>
            <a:spLocks noGrp="1"/>
          </p:cNvSpPr>
          <p:nvPr>
            <p:ph type="title"/>
          </p:nvPr>
        </p:nvSpPr>
        <p:spPr>
          <a:xfrm>
            <a:off x="255494" y="2420470"/>
            <a:ext cx="9928034" cy="1672630"/>
          </a:xfrm>
        </p:spPr>
        <p:txBody>
          <a:bodyPr>
            <a:noAutofit/>
          </a:bodyPr>
          <a:lstStyle/>
          <a:p>
            <a:r>
              <a:rPr lang="en-US" sz="7200" dirty="0"/>
              <a:t>Connecting design to automated execution</a:t>
            </a:r>
            <a:br>
              <a:rPr lang="en-US" sz="7200" dirty="0"/>
            </a:br>
            <a:r>
              <a:rPr lang="en-US" dirty="0"/>
              <a:t>Testing our designed molecules and </a:t>
            </a:r>
            <a:br>
              <a:rPr lang="en-US" dirty="0"/>
            </a:br>
            <a:r>
              <a:rPr lang="en-US" dirty="0"/>
              <a:t>synthetic routes in the lab</a:t>
            </a:r>
            <a:endParaRPr lang="en-US" sz="7200" dirty="0"/>
          </a:p>
        </p:txBody>
      </p:sp>
      <p:sp>
        <p:nvSpPr>
          <p:cNvPr id="4" name="Footer Placeholder 3">
            <a:extLst>
              <a:ext uri="{FF2B5EF4-FFF2-40B4-BE49-F238E27FC236}">
                <a16:creationId xmlns:a16="http://schemas.microsoft.com/office/drawing/2014/main" id="{8263328E-C915-CF49-8E4E-5E3A4037C447}"/>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192D5BCD-DBD7-8A49-BF16-33F43F91C63E}"/>
              </a:ext>
            </a:extLst>
          </p:cNvPr>
          <p:cNvSpPr>
            <a:spLocks noGrp="1"/>
          </p:cNvSpPr>
          <p:nvPr>
            <p:ph type="sldNum" sz="quarter" idx="12"/>
          </p:nvPr>
        </p:nvSpPr>
        <p:spPr/>
        <p:txBody>
          <a:bodyPr/>
          <a:lstStyle/>
          <a:p>
            <a:fld id="{0264EB31-4F97-4EAC-AEBF-3978FBE8642D}" type="slidenum">
              <a:rPr lang="en-US" smtClean="0"/>
              <a:pPr/>
              <a:t>33</a:t>
            </a:fld>
            <a:endParaRPr lang="en-US" dirty="0"/>
          </a:p>
        </p:txBody>
      </p:sp>
    </p:spTree>
    <p:extLst>
      <p:ext uri="{BB962C8B-B14F-4D97-AF65-F5344CB8AC3E}">
        <p14:creationId xmlns:p14="http://schemas.microsoft.com/office/powerpoint/2010/main" val="2575354888"/>
      </p:ext>
    </p:extLst>
  </p:cSld>
  <p:clrMapOvr>
    <a:masterClrMapping/>
  </p:clrMapOvr>
  <mc:AlternateContent xmlns:mc="http://schemas.openxmlformats.org/markup-compatibility/2006" xmlns:p14="http://schemas.microsoft.com/office/powerpoint/2010/main">
    <mc:Choice Requires="p14">
      <p:transition spd="slow" p14:dur="2000" advTm="18187"/>
    </mc:Choice>
    <mc:Fallback xmlns="">
      <p:transition spd="slow" advTm="18187"/>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3F67C5-5203-1C45-8FE9-85A4EA4A0490}"/>
              </a:ext>
            </a:extLst>
          </p:cNvPr>
          <p:cNvSpPr>
            <a:spLocks noGrp="1"/>
          </p:cNvSpPr>
          <p:nvPr>
            <p:ph type="title"/>
          </p:nvPr>
        </p:nvSpPr>
        <p:spPr/>
        <p:txBody>
          <a:bodyPr>
            <a:normAutofit/>
          </a:bodyPr>
          <a:lstStyle/>
          <a:p>
            <a:r>
              <a:rPr lang="en-US" dirty="0"/>
              <a:t>Automatically validating molecular designs</a:t>
            </a:r>
          </a:p>
        </p:txBody>
      </p:sp>
      <p:sp>
        <p:nvSpPr>
          <p:cNvPr id="4" name="Footer Placeholder 3">
            <a:extLst>
              <a:ext uri="{FF2B5EF4-FFF2-40B4-BE49-F238E27FC236}">
                <a16:creationId xmlns:a16="http://schemas.microsoft.com/office/drawing/2014/main" id="{C58BD360-E247-CB41-BA45-472605C0F73E}"/>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B5936944-7AF9-7C41-A5EA-1FA6CB64319A}"/>
              </a:ext>
            </a:extLst>
          </p:cNvPr>
          <p:cNvSpPr>
            <a:spLocks noGrp="1"/>
          </p:cNvSpPr>
          <p:nvPr>
            <p:ph type="sldNum" sz="quarter" idx="12"/>
          </p:nvPr>
        </p:nvSpPr>
        <p:spPr/>
        <p:txBody>
          <a:bodyPr/>
          <a:lstStyle/>
          <a:p>
            <a:fld id="{0264EB31-4F97-4EAC-AEBF-3978FBE8642D}" type="slidenum">
              <a:rPr lang="en-US" smtClean="0"/>
              <a:pPr/>
              <a:t>34</a:t>
            </a:fld>
            <a:endParaRPr lang="en-US" dirty="0"/>
          </a:p>
        </p:txBody>
      </p:sp>
      <p:sp>
        <p:nvSpPr>
          <p:cNvPr id="7" name="Content Placeholder 2">
            <a:extLst>
              <a:ext uri="{FF2B5EF4-FFF2-40B4-BE49-F238E27FC236}">
                <a16:creationId xmlns:a16="http://schemas.microsoft.com/office/drawing/2014/main" id="{5E608890-9F1D-0D46-B16E-EC3525A3C94D}"/>
              </a:ext>
            </a:extLst>
          </p:cNvPr>
          <p:cNvSpPr txBox="1">
            <a:spLocks/>
          </p:cNvSpPr>
          <p:nvPr/>
        </p:nvSpPr>
        <p:spPr>
          <a:xfrm>
            <a:off x="242047" y="1099127"/>
            <a:ext cx="11698670" cy="5077836"/>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Courier New" panose="02070309020205020404" pitchFamily="49" charset="0"/>
              <a:buChar char="o"/>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Wingdings" panose="05000000000000000000" pitchFamily="2" charset="2"/>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Ideally, we would be able to validate the molecules designed by our generative models with minimal human intervention</a:t>
            </a:r>
          </a:p>
          <a:p>
            <a:pPr lvl="1"/>
            <a:r>
              <a:rPr lang="en-US" dirty="0"/>
              <a:t>Closed-loop testing is the dream!</a:t>
            </a:r>
          </a:p>
          <a:p>
            <a:r>
              <a:rPr lang="en-US" b="1" dirty="0"/>
              <a:t>However, synthesis planning is </a:t>
            </a:r>
            <a:r>
              <a:rPr lang="en-US" b="1" u="sng" dirty="0"/>
              <a:t>far</a:t>
            </a:r>
            <a:r>
              <a:rPr lang="en-US" b="1" dirty="0"/>
              <a:t> more than retrosynthesis</a:t>
            </a:r>
          </a:p>
          <a:p>
            <a:endParaRPr lang="en-US" sz="1800" dirty="0">
              <a:solidFill>
                <a:srgbClr val="FF0000"/>
              </a:solidFill>
            </a:endParaRPr>
          </a:p>
          <a:p>
            <a:pPr lvl="1"/>
            <a:r>
              <a:rPr lang="en-US" dirty="0">
                <a:solidFill>
                  <a:srgbClr val="FF0000"/>
                </a:solidFill>
              </a:rPr>
              <a:t>What catalysts, solvents, reagents, temperature do we use? </a:t>
            </a:r>
          </a:p>
          <a:p>
            <a:pPr lvl="1"/>
            <a:r>
              <a:rPr lang="en-US" dirty="0">
                <a:solidFill>
                  <a:srgbClr val="FF0000"/>
                </a:solidFill>
              </a:rPr>
              <a:t>What concentrations and reaction time do we use?</a:t>
            </a:r>
          </a:p>
          <a:p>
            <a:pPr lvl="1"/>
            <a:r>
              <a:rPr lang="en-US" dirty="0">
                <a:solidFill>
                  <a:srgbClr val="FF0000"/>
                </a:solidFill>
              </a:rPr>
              <a:t>What kind of flask/vessel do we use, and how do we need to prepare it?</a:t>
            </a:r>
          </a:p>
          <a:p>
            <a:pPr lvl="1"/>
            <a:r>
              <a:rPr lang="en-US" dirty="0">
                <a:solidFill>
                  <a:srgbClr val="FF0000"/>
                </a:solidFill>
              </a:rPr>
              <a:t>What order do we add species in, and how quickly or slowly do we add them?</a:t>
            </a:r>
          </a:p>
          <a:p>
            <a:pPr lvl="1"/>
            <a:r>
              <a:rPr lang="en-US" dirty="0">
                <a:solidFill>
                  <a:srgbClr val="FF0000"/>
                </a:solidFill>
              </a:rPr>
              <a:t>How do we purify the desired product so we can use it in the next reaction?</a:t>
            </a:r>
          </a:p>
          <a:p>
            <a:pPr lvl="1"/>
            <a:endParaRPr lang="en-US" b="1" dirty="0"/>
          </a:p>
          <a:p>
            <a:pPr lvl="1"/>
            <a:endParaRPr lang="en-US" b="1" dirty="0"/>
          </a:p>
          <a:p>
            <a:endParaRPr lang="en-US" dirty="0"/>
          </a:p>
          <a:p>
            <a:endParaRPr lang="en-US" dirty="0"/>
          </a:p>
        </p:txBody>
      </p:sp>
    </p:spTree>
    <p:custDataLst>
      <p:tags r:id="rId1"/>
    </p:custDataLst>
    <p:extLst>
      <p:ext uri="{BB962C8B-B14F-4D97-AF65-F5344CB8AC3E}">
        <p14:creationId xmlns:p14="http://schemas.microsoft.com/office/powerpoint/2010/main" val="4116024823"/>
      </p:ext>
    </p:extLst>
  </p:cSld>
  <p:clrMapOvr>
    <a:masterClrMapping/>
  </p:clrMapOvr>
  <mc:AlternateContent xmlns:mc="http://schemas.openxmlformats.org/markup-compatibility/2006" xmlns:p14="http://schemas.microsoft.com/office/powerpoint/2010/main">
    <mc:Choice Requires="p14">
      <p:transition spd="slow" p14:dur="2000" advTm="80193"/>
    </mc:Choice>
    <mc:Fallback xmlns="">
      <p:transition spd="slow" advTm="8019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6B0281-4FE8-1147-AECF-0AE8256B3573}"/>
              </a:ext>
            </a:extLst>
          </p:cNvPr>
          <p:cNvSpPr>
            <a:spLocks noGrp="1"/>
          </p:cNvSpPr>
          <p:nvPr>
            <p:ph type="title"/>
          </p:nvPr>
        </p:nvSpPr>
        <p:spPr/>
        <p:txBody>
          <a:bodyPr/>
          <a:lstStyle/>
          <a:p>
            <a:r>
              <a:rPr lang="en-US" dirty="0"/>
              <a:t>“Automated” laboratories have not automated planning</a:t>
            </a:r>
          </a:p>
        </p:txBody>
      </p:sp>
      <p:sp>
        <p:nvSpPr>
          <p:cNvPr id="3" name="Content Placeholder 2">
            <a:extLst>
              <a:ext uri="{FF2B5EF4-FFF2-40B4-BE49-F238E27FC236}">
                <a16:creationId xmlns:a16="http://schemas.microsoft.com/office/drawing/2014/main" id="{7334A718-D940-2242-A7DF-4249E60D5418}"/>
              </a:ext>
            </a:extLst>
          </p:cNvPr>
          <p:cNvSpPr>
            <a:spLocks noGrp="1"/>
          </p:cNvSpPr>
          <p:nvPr>
            <p:ph idx="1"/>
          </p:nvPr>
        </p:nvSpPr>
        <p:spPr>
          <a:xfrm>
            <a:off x="242047" y="758230"/>
            <a:ext cx="11698670" cy="5418733"/>
          </a:xfrm>
        </p:spPr>
        <p:txBody>
          <a:bodyPr/>
          <a:lstStyle/>
          <a:p>
            <a:r>
              <a:rPr lang="en-US" dirty="0"/>
              <a:t>Processes are </a:t>
            </a:r>
            <a:r>
              <a:rPr lang="en-US" i="1" dirty="0"/>
              <a:t>executed</a:t>
            </a:r>
            <a:r>
              <a:rPr lang="en-US" dirty="0"/>
              <a:t> with minimal intervention, but are </a:t>
            </a:r>
            <a:r>
              <a:rPr lang="en-US" i="1" dirty="0"/>
              <a:t>planned</a:t>
            </a:r>
            <a:r>
              <a:rPr lang="en-US" dirty="0"/>
              <a:t> (semi)manually</a:t>
            </a:r>
          </a:p>
        </p:txBody>
      </p:sp>
      <p:sp>
        <p:nvSpPr>
          <p:cNvPr id="5" name="Slide Number Placeholder 4">
            <a:extLst>
              <a:ext uri="{FF2B5EF4-FFF2-40B4-BE49-F238E27FC236}">
                <a16:creationId xmlns:a16="http://schemas.microsoft.com/office/drawing/2014/main" id="{27E5EE7F-4DA2-6946-B88E-D76F4D5686F1}"/>
              </a:ext>
            </a:extLst>
          </p:cNvPr>
          <p:cNvSpPr>
            <a:spLocks noGrp="1"/>
          </p:cNvSpPr>
          <p:nvPr>
            <p:ph type="sldNum" sz="quarter" idx="12"/>
          </p:nvPr>
        </p:nvSpPr>
        <p:spPr/>
        <p:txBody>
          <a:bodyPr/>
          <a:lstStyle/>
          <a:p>
            <a:fld id="{0264EB31-4F97-4EAC-AEBF-3978FBE8642D}" type="slidenum">
              <a:rPr lang="en-US" smtClean="0"/>
              <a:pPr/>
              <a:t>35</a:t>
            </a:fld>
            <a:endParaRPr lang="en-US" dirty="0"/>
          </a:p>
        </p:txBody>
      </p:sp>
      <p:sp>
        <p:nvSpPr>
          <p:cNvPr id="6" name="Rectangle 5">
            <a:extLst>
              <a:ext uri="{FF2B5EF4-FFF2-40B4-BE49-F238E27FC236}">
                <a16:creationId xmlns:a16="http://schemas.microsoft.com/office/drawing/2014/main" id="{546F248F-8B33-0B40-8689-A9B9E5DD3B48}"/>
              </a:ext>
            </a:extLst>
          </p:cNvPr>
          <p:cNvSpPr/>
          <p:nvPr/>
        </p:nvSpPr>
        <p:spPr>
          <a:xfrm>
            <a:off x="8641742" y="6273225"/>
            <a:ext cx="3550258" cy="584775"/>
          </a:xfrm>
          <a:prstGeom prst="rect">
            <a:avLst/>
          </a:prstGeom>
        </p:spPr>
        <p:txBody>
          <a:bodyPr wrap="square">
            <a:spAutoFit/>
          </a:bodyPr>
          <a:lstStyle/>
          <a:p>
            <a:pPr algn="ctr"/>
            <a:r>
              <a:rPr lang="en-US" dirty="0" err="1"/>
              <a:t>Chemputer</a:t>
            </a:r>
            <a:endParaRPr lang="en-US" dirty="0"/>
          </a:p>
          <a:p>
            <a:pPr algn="ctr"/>
            <a:r>
              <a:rPr lang="en-US" sz="1400" dirty="0"/>
              <a:t>Steiner et al., </a:t>
            </a:r>
            <a:r>
              <a:rPr lang="en-US" sz="1400" i="1" dirty="0"/>
              <a:t>Science</a:t>
            </a:r>
            <a:r>
              <a:rPr lang="en-US" sz="1400" dirty="0"/>
              <a:t> </a:t>
            </a:r>
            <a:r>
              <a:rPr lang="en-US" sz="1400" b="1" dirty="0"/>
              <a:t>2018</a:t>
            </a:r>
            <a:r>
              <a:rPr lang="en-US" sz="1400" dirty="0"/>
              <a:t>, 363</a:t>
            </a:r>
          </a:p>
        </p:txBody>
      </p:sp>
      <p:pic>
        <p:nvPicPr>
          <p:cNvPr id="8" name="Picture 7">
            <a:extLst>
              <a:ext uri="{FF2B5EF4-FFF2-40B4-BE49-F238E27FC236}">
                <a16:creationId xmlns:a16="http://schemas.microsoft.com/office/drawing/2014/main" id="{6371B6AC-96F4-AB4F-BC63-2A8E73AAEF91}"/>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813326" y="4310049"/>
            <a:ext cx="3209411" cy="2004525"/>
          </a:xfrm>
          <a:prstGeom prst="rect">
            <a:avLst/>
          </a:prstGeom>
        </p:spPr>
      </p:pic>
      <p:pic>
        <p:nvPicPr>
          <p:cNvPr id="9" name="Picture 8">
            <a:extLst>
              <a:ext uri="{FF2B5EF4-FFF2-40B4-BE49-F238E27FC236}">
                <a16:creationId xmlns:a16="http://schemas.microsoft.com/office/drawing/2014/main" id="{0AB3C026-A464-3441-A21B-7DBDD03E627F}"/>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21663" y="1366908"/>
            <a:ext cx="3646218" cy="2283423"/>
          </a:xfrm>
          <a:prstGeom prst="rect">
            <a:avLst/>
          </a:prstGeom>
        </p:spPr>
      </p:pic>
      <p:pic>
        <p:nvPicPr>
          <p:cNvPr id="10" name="Picture 9">
            <a:extLst>
              <a:ext uri="{FF2B5EF4-FFF2-40B4-BE49-F238E27FC236}">
                <a16:creationId xmlns:a16="http://schemas.microsoft.com/office/drawing/2014/main" id="{2237BF1A-A503-BB47-94E2-B7E1643C4424}"/>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016037" y="1394398"/>
            <a:ext cx="3022600" cy="1866900"/>
          </a:xfrm>
          <a:prstGeom prst="rect">
            <a:avLst/>
          </a:prstGeom>
        </p:spPr>
      </p:pic>
      <p:sp>
        <p:nvSpPr>
          <p:cNvPr id="11" name="Rectangle 10">
            <a:extLst>
              <a:ext uri="{FF2B5EF4-FFF2-40B4-BE49-F238E27FC236}">
                <a16:creationId xmlns:a16="http://schemas.microsoft.com/office/drawing/2014/main" id="{180F8D50-EBB4-BC40-969E-D04050C10637}"/>
              </a:ext>
            </a:extLst>
          </p:cNvPr>
          <p:cNvSpPr/>
          <p:nvPr/>
        </p:nvSpPr>
        <p:spPr>
          <a:xfrm>
            <a:off x="4447496" y="3350066"/>
            <a:ext cx="4159683" cy="584775"/>
          </a:xfrm>
          <a:prstGeom prst="rect">
            <a:avLst/>
          </a:prstGeom>
        </p:spPr>
        <p:txBody>
          <a:bodyPr wrap="square">
            <a:spAutoFit/>
          </a:bodyPr>
          <a:lstStyle/>
          <a:p>
            <a:pPr algn="ctr"/>
            <a:r>
              <a:rPr lang="en-US" dirty="0"/>
              <a:t>AbbVie</a:t>
            </a:r>
          </a:p>
          <a:p>
            <a:pPr algn="ctr"/>
            <a:r>
              <a:rPr lang="en-US" sz="1400" dirty="0" err="1"/>
              <a:t>Baranczak</a:t>
            </a:r>
            <a:r>
              <a:rPr lang="en-US" sz="1400" dirty="0"/>
              <a:t> et al., </a:t>
            </a:r>
            <a:r>
              <a:rPr lang="en-US" sz="1400" i="1" dirty="0"/>
              <a:t>ACS Med. Chem. Lett. </a:t>
            </a:r>
            <a:r>
              <a:rPr lang="en-US" sz="1400" b="1" dirty="0"/>
              <a:t>2017</a:t>
            </a:r>
            <a:r>
              <a:rPr lang="en-US" sz="1400" dirty="0"/>
              <a:t>, 8</a:t>
            </a:r>
          </a:p>
        </p:txBody>
      </p:sp>
      <p:pic>
        <p:nvPicPr>
          <p:cNvPr id="12" name="Picture 11">
            <a:extLst>
              <a:ext uri="{FF2B5EF4-FFF2-40B4-BE49-F238E27FC236}">
                <a16:creationId xmlns:a16="http://schemas.microsoft.com/office/drawing/2014/main" id="{6E1EA03F-262C-D343-A9B7-B96AD1E4404A}"/>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8700545" y="1311569"/>
            <a:ext cx="3322192" cy="1867396"/>
          </a:xfrm>
          <a:prstGeom prst="rect">
            <a:avLst/>
          </a:prstGeom>
        </p:spPr>
      </p:pic>
      <p:sp>
        <p:nvSpPr>
          <p:cNvPr id="13" name="Rectangle 12">
            <a:extLst>
              <a:ext uri="{FF2B5EF4-FFF2-40B4-BE49-F238E27FC236}">
                <a16:creationId xmlns:a16="http://schemas.microsoft.com/office/drawing/2014/main" id="{67F8BBF6-FB61-EE48-B69C-3EFD1139065D}"/>
              </a:ext>
            </a:extLst>
          </p:cNvPr>
          <p:cNvSpPr/>
          <p:nvPr/>
        </p:nvSpPr>
        <p:spPr>
          <a:xfrm>
            <a:off x="9127667" y="3267733"/>
            <a:ext cx="2578408" cy="584775"/>
          </a:xfrm>
          <a:prstGeom prst="rect">
            <a:avLst/>
          </a:prstGeom>
        </p:spPr>
        <p:txBody>
          <a:bodyPr wrap="square">
            <a:spAutoFit/>
          </a:bodyPr>
          <a:lstStyle/>
          <a:p>
            <a:pPr algn="ctr"/>
            <a:r>
              <a:rPr lang="en-US" dirty="0"/>
              <a:t>SRI’s </a:t>
            </a:r>
            <a:r>
              <a:rPr lang="en-US" dirty="0" err="1"/>
              <a:t>AutoSyn</a:t>
            </a:r>
            <a:endParaRPr lang="en-US" dirty="0"/>
          </a:p>
          <a:p>
            <a:pPr algn="ctr"/>
            <a:r>
              <a:rPr lang="en-US" sz="1400" dirty="0"/>
              <a:t>Collins et al., </a:t>
            </a:r>
            <a:r>
              <a:rPr lang="en-US" sz="1400" i="1" dirty="0"/>
              <a:t>OPRD</a:t>
            </a:r>
            <a:r>
              <a:rPr lang="en-US" sz="1400" dirty="0"/>
              <a:t>, </a:t>
            </a:r>
            <a:r>
              <a:rPr lang="en-US" sz="1400" b="1" dirty="0"/>
              <a:t>2020</a:t>
            </a:r>
            <a:endParaRPr lang="en-US" sz="1400" dirty="0"/>
          </a:p>
        </p:txBody>
      </p:sp>
      <p:pic>
        <p:nvPicPr>
          <p:cNvPr id="4098" name="Picture 2" descr="Full picture of ChemKonzert, showing two reaction vessels (RF1 and RF2), a centrifugal separator (SF, 700 mL), two receivers (SF1 and SF2, 500 mL), two glass filters (FF1 and FF2, 500 and 100 mL), 12 substrate and reagent reservoirs (RR1–RR12, 100–200 mL), six solvent and wash-solution bottles (RS1–RS6, 500 mL), three drying pads (DT1–DT3), a round-bottom flask (CF), two solvent tanks (WT1 and WT2), and a computer controller. Transfer of compounds from a server flask to a receiver flask through a Teflon tube is performed as shown below. The receiver flask is vacuumed by a diaphragm pump and N2 flow pushes the compound into the server flask. The flow of liquid in the tube is monitored by a photosensor that detects the difference in reflective index between gas and liquid. All the gas/liquid flows are controlled by solenoid valves and/or rotary valves. This transfer system avoids direct contacts of pumps with compounds that frequently cause mechanical troubles of pumps. Formation of emulsions during phase separation is one of the common problems for liquid-phase automated synthesizers that can perform aqueous work-up. ChemKonzert uses a centrifuge instrument to solve this problem: the emulsified mixture is transferred to the separating flask and the phases are separated by centrifugation. The separated mixture is then transferred to a receiver flask from the lower layer by passing through a flow-type electro-conductivity sensor, which detects the difference in conductivity between the organic phase and aqueous phase. When the sensor detects the boundary of the phases, the solenoid valve is changed to send the upper layer to a different receiver.">
            <a:extLst>
              <a:ext uri="{FF2B5EF4-FFF2-40B4-BE49-F238E27FC236}">
                <a16:creationId xmlns:a16="http://schemas.microsoft.com/office/drawing/2014/main" id="{C2659911-A796-1A41-B892-E8DBCD7A89FE}"/>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4677826" y="4310049"/>
            <a:ext cx="3566737" cy="2004525"/>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B237218B-AC3B-ED4F-A906-95CFCC1CFB74}"/>
              </a:ext>
            </a:extLst>
          </p:cNvPr>
          <p:cNvSpPr/>
          <p:nvPr/>
        </p:nvSpPr>
        <p:spPr>
          <a:xfrm>
            <a:off x="4266846" y="6289557"/>
            <a:ext cx="4292876" cy="584775"/>
          </a:xfrm>
          <a:prstGeom prst="rect">
            <a:avLst/>
          </a:prstGeom>
        </p:spPr>
        <p:txBody>
          <a:bodyPr wrap="square">
            <a:spAutoFit/>
          </a:bodyPr>
          <a:lstStyle/>
          <a:p>
            <a:pPr algn="ctr"/>
            <a:r>
              <a:rPr lang="en-US" dirty="0" err="1"/>
              <a:t>ChemKonzert</a:t>
            </a:r>
            <a:endParaRPr lang="en-US" dirty="0"/>
          </a:p>
          <a:p>
            <a:pPr algn="ctr"/>
            <a:r>
              <a:rPr lang="en-US" sz="1400" dirty="0"/>
              <a:t>Machida et al., </a:t>
            </a:r>
            <a:r>
              <a:rPr lang="en-US" sz="1400" i="1" dirty="0"/>
              <a:t>Chem. Pharm. Bull. (Tokyo) </a:t>
            </a:r>
            <a:r>
              <a:rPr lang="en-US" sz="1400" b="1" dirty="0"/>
              <a:t>2010</a:t>
            </a:r>
            <a:endParaRPr lang="en-US" sz="1400" dirty="0"/>
          </a:p>
        </p:txBody>
      </p:sp>
      <p:sp>
        <p:nvSpPr>
          <p:cNvPr id="16" name="Rectangle 15">
            <a:extLst>
              <a:ext uri="{FF2B5EF4-FFF2-40B4-BE49-F238E27FC236}">
                <a16:creationId xmlns:a16="http://schemas.microsoft.com/office/drawing/2014/main" id="{54597CE8-641A-8743-9D2A-4DA1E4FD6DB1}"/>
              </a:ext>
            </a:extLst>
          </p:cNvPr>
          <p:cNvSpPr/>
          <p:nvPr/>
        </p:nvSpPr>
        <p:spPr>
          <a:xfrm>
            <a:off x="207582" y="6270772"/>
            <a:ext cx="4159683" cy="584775"/>
          </a:xfrm>
          <a:prstGeom prst="rect">
            <a:avLst/>
          </a:prstGeom>
        </p:spPr>
        <p:txBody>
          <a:bodyPr wrap="square">
            <a:spAutoFit/>
          </a:bodyPr>
          <a:lstStyle/>
          <a:p>
            <a:pPr algn="ctr"/>
            <a:r>
              <a:rPr lang="en-US" dirty="0"/>
              <a:t>MIT</a:t>
            </a:r>
          </a:p>
          <a:p>
            <a:pPr algn="ctr"/>
            <a:r>
              <a:rPr lang="en-US" sz="1400" dirty="0"/>
              <a:t>Coley et al. </a:t>
            </a:r>
            <a:r>
              <a:rPr lang="en-US" sz="1400" i="1" dirty="0"/>
              <a:t>Science</a:t>
            </a:r>
            <a:r>
              <a:rPr lang="en-US" sz="1400" dirty="0"/>
              <a:t> </a:t>
            </a:r>
            <a:r>
              <a:rPr lang="en-US" sz="1400" b="1" dirty="0"/>
              <a:t>2019, </a:t>
            </a:r>
            <a:r>
              <a:rPr lang="en-US" sz="1400" dirty="0"/>
              <a:t>365</a:t>
            </a:r>
          </a:p>
        </p:txBody>
      </p:sp>
      <p:pic>
        <p:nvPicPr>
          <p:cNvPr id="17" name="Content Placeholder 10">
            <a:extLst>
              <a:ext uri="{FF2B5EF4-FFF2-40B4-BE49-F238E27FC236}">
                <a16:creationId xmlns:a16="http://schemas.microsoft.com/office/drawing/2014/main" id="{6613591D-19D3-BC40-BBDF-B59A1330F4E3}"/>
              </a:ext>
            </a:extLst>
          </p:cNvPr>
          <p:cNvPicPr>
            <a:picLocks noChangeAspect="1"/>
          </p:cNvPicPr>
          <p:nvPr/>
        </p:nvPicPr>
        <p:blipFill rotWithShape="1">
          <a:blip r:embed="rId8" cstate="print">
            <a:extLst>
              <a:ext uri="{28A0092B-C50C-407E-A947-70E740481C1C}">
                <a14:useLocalDpi xmlns:a14="http://schemas.microsoft.com/office/drawing/2010/main"/>
              </a:ext>
            </a:extLst>
          </a:blip>
          <a:srcRect l="43881" t="26263"/>
          <a:stretch/>
        </p:blipFill>
        <p:spPr>
          <a:xfrm>
            <a:off x="521663" y="4197981"/>
            <a:ext cx="3418918" cy="2178066"/>
          </a:xfrm>
          <a:prstGeom prst="rect">
            <a:avLst/>
          </a:prstGeom>
        </p:spPr>
      </p:pic>
      <p:sp>
        <p:nvSpPr>
          <p:cNvPr id="7" name="Rectangle 6">
            <a:extLst>
              <a:ext uri="{FF2B5EF4-FFF2-40B4-BE49-F238E27FC236}">
                <a16:creationId xmlns:a16="http://schemas.microsoft.com/office/drawing/2014/main" id="{EE0CA410-9183-2842-952C-1C7D6B7C6E5E}"/>
              </a:ext>
            </a:extLst>
          </p:cNvPr>
          <p:cNvSpPr/>
          <p:nvPr/>
        </p:nvSpPr>
        <p:spPr>
          <a:xfrm>
            <a:off x="338122" y="3560120"/>
            <a:ext cx="3867891" cy="584775"/>
          </a:xfrm>
          <a:prstGeom prst="rect">
            <a:avLst/>
          </a:prstGeom>
        </p:spPr>
        <p:txBody>
          <a:bodyPr wrap="square">
            <a:spAutoFit/>
          </a:bodyPr>
          <a:lstStyle/>
          <a:p>
            <a:pPr algn="ctr"/>
            <a:r>
              <a:rPr lang="en-US" dirty="0"/>
              <a:t>Lilly’s ASL</a:t>
            </a:r>
          </a:p>
          <a:p>
            <a:pPr algn="ctr"/>
            <a:r>
              <a:rPr lang="en-US" sz="1400" dirty="0"/>
              <a:t>Godfrey et al., </a:t>
            </a:r>
            <a:r>
              <a:rPr lang="en-US" sz="1400" i="1" dirty="0"/>
              <a:t>Drug. </a:t>
            </a:r>
            <a:r>
              <a:rPr lang="en-US" sz="1400" i="1" dirty="0" err="1"/>
              <a:t>Discov</a:t>
            </a:r>
            <a:r>
              <a:rPr lang="en-US" sz="1400" i="1" dirty="0"/>
              <a:t>. Today </a:t>
            </a:r>
            <a:r>
              <a:rPr lang="en-US" sz="1400" b="1" dirty="0"/>
              <a:t>2013</a:t>
            </a:r>
            <a:r>
              <a:rPr lang="en-US" sz="1400" dirty="0"/>
              <a:t>, 18</a:t>
            </a:r>
          </a:p>
        </p:txBody>
      </p:sp>
    </p:spTree>
    <p:extLst>
      <p:ext uri="{BB962C8B-B14F-4D97-AF65-F5344CB8AC3E}">
        <p14:creationId xmlns:p14="http://schemas.microsoft.com/office/powerpoint/2010/main" val="2132974847"/>
      </p:ext>
    </p:extLst>
  </p:cSld>
  <p:clrMapOvr>
    <a:masterClrMapping/>
  </p:clrMapOvr>
  <mc:AlternateContent xmlns:mc="http://schemas.openxmlformats.org/markup-compatibility/2006" xmlns:p14="http://schemas.microsoft.com/office/powerpoint/2010/main">
    <mc:Choice Requires="p14">
      <p:transition spd="slow" p14:dur="2000" advTm="51460"/>
    </mc:Choice>
    <mc:Fallback xmlns="">
      <p:transition spd="slow" advTm="51460"/>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482089-4DB1-424D-90E4-52EAEB5F403C}"/>
              </a:ext>
            </a:extLst>
          </p:cNvPr>
          <p:cNvSpPr>
            <a:spLocks noGrp="1"/>
          </p:cNvSpPr>
          <p:nvPr>
            <p:ph type="title"/>
          </p:nvPr>
        </p:nvSpPr>
        <p:spPr>
          <a:xfrm>
            <a:off x="242047" y="-50838"/>
            <a:ext cx="11736192" cy="1403937"/>
          </a:xfrm>
        </p:spPr>
        <p:txBody>
          <a:bodyPr>
            <a:normAutofit fontScale="90000"/>
          </a:bodyPr>
          <a:lstStyle/>
          <a:p>
            <a:r>
              <a:rPr lang="en-US" dirty="0"/>
              <a:t>Even automated synthesis would not be enough to fully close the loop and “solve” lead optimization in drug discovery</a:t>
            </a:r>
          </a:p>
        </p:txBody>
      </p:sp>
      <p:sp>
        <p:nvSpPr>
          <p:cNvPr id="3" name="Content Placeholder 2">
            <a:extLst>
              <a:ext uri="{FF2B5EF4-FFF2-40B4-BE49-F238E27FC236}">
                <a16:creationId xmlns:a16="http://schemas.microsoft.com/office/drawing/2014/main" id="{600B9FA6-9A48-D840-BCD3-B6D5E56C3822}"/>
              </a:ext>
            </a:extLst>
          </p:cNvPr>
          <p:cNvSpPr>
            <a:spLocks noGrp="1"/>
          </p:cNvSpPr>
          <p:nvPr>
            <p:ph idx="1"/>
          </p:nvPr>
        </p:nvSpPr>
        <p:spPr>
          <a:xfrm>
            <a:off x="242047" y="1099127"/>
            <a:ext cx="11698670" cy="5668842"/>
          </a:xfrm>
        </p:spPr>
        <p:txBody>
          <a:bodyPr>
            <a:normAutofit/>
          </a:bodyPr>
          <a:lstStyle/>
          <a:p>
            <a:r>
              <a:rPr lang="en-US" dirty="0"/>
              <a:t>Iterating through design-make-test cycles is still costly and time consuming</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In an experimental drug discovery campaign, it’s typical to test O(1000) molecules, though some recent projects have reduced that to low 100s </a:t>
            </a:r>
          </a:p>
        </p:txBody>
      </p:sp>
      <p:sp>
        <p:nvSpPr>
          <p:cNvPr id="4" name="Footer Placeholder 3">
            <a:extLst>
              <a:ext uri="{FF2B5EF4-FFF2-40B4-BE49-F238E27FC236}">
                <a16:creationId xmlns:a16="http://schemas.microsoft.com/office/drawing/2014/main" id="{CD3CF3C4-EEE3-B940-BD01-B0E5AC37313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070559E0-42D9-6144-9429-C6A81A8D623E}"/>
              </a:ext>
            </a:extLst>
          </p:cNvPr>
          <p:cNvSpPr>
            <a:spLocks noGrp="1"/>
          </p:cNvSpPr>
          <p:nvPr>
            <p:ph type="sldNum" sz="quarter" idx="12"/>
          </p:nvPr>
        </p:nvSpPr>
        <p:spPr/>
        <p:txBody>
          <a:bodyPr/>
          <a:lstStyle/>
          <a:p>
            <a:fld id="{0264EB31-4F97-4EAC-AEBF-3978FBE8642D}" type="slidenum">
              <a:rPr lang="en-US" smtClean="0"/>
              <a:pPr/>
              <a:t>36</a:t>
            </a:fld>
            <a:endParaRPr lang="en-US" dirty="0"/>
          </a:p>
        </p:txBody>
      </p:sp>
      <p:sp>
        <p:nvSpPr>
          <p:cNvPr id="85" name="TextBox 84">
            <a:extLst>
              <a:ext uri="{FF2B5EF4-FFF2-40B4-BE49-F238E27FC236}">
                <a16:creationId xmlns:a16="http://schemas.microsoft.com/office/drawing/2014/main" id="{F1FA6E1D-97A0-0142-B1B2-DD7C4728F1DC}"/>
              </a:ext>
            </a:extLst>
          </p:cNvPr>
          <p:cNvSpPr txBox="1"/>
          <p:nvPr/>
        </p:nvSpPr>
        <p:spPr>
          <a:xfrm>
            <a:off x="5292867" y="2904632"/>
            <a:ext cx="2105006" cy="400110"/>
          </a:xfrm>
          <a:prstGeom prst="rect">
            <a:avLst/>
          </a:prstGeom>
          <a:noFill/>
        </p:spPr>
        <p:txBody>
          <a:bodyPr wrap="square" rtlCol="0">
            <a:spAutoFit/>
          </a:bodyPr>
          <a:lstStyle/>
          <a:p>
            <a:pPr algn="ctr"/>
            <a:r>
              <a:rPr lang="en-US" sz="2000" dirty="0">
                <a:solidFill>
                  <a:sysClr val="windowText" lastClr="000000"/>
                </a:solidFill>
                <a:latin typeface="Arial" panose="020B0604020202020204" pitchFamily="34" charset="0"/>
                <a:ea typeface="CMU Sans Serif Medium" panose="02000603000000000000" pitchFamily="2" charset="0"/>
                <a:cs typeface="Arial" panose="020B0604020202020204" pitchFamily="34" charset="0"/>
              </a:rPr>
              <a:t>Synthesis</a:t>
            </a:r>
          </a:p>
        </p:txBody>
      </p:sp>
      <p:grpSp>
        <p:nvGrpSpPr>
          <p:cNvPr id="86" name="Group 85">
            <a:extLst>
              <a:ext uri="{FF2B5EF4-FFF2-40B4-BE49-F238E27FC236}">
                <a16:creationId xmlns:a16="http://schemas.microsoft.com/office/drawing/2014/main" id="{989D598C-BEC4-C34A-83CA-7E4D98DB343D}"/>
              </a:ext>
            </a:extLst>
          </p:cNvPr>
          <p:cNvGrpSpPr>
            <a:grpSpLocks noChangeAspect="1"/>
          </p:cNvGrpSpPr>
          <p:nvPr/>
        </p:nvGrpSpPr>
        <p:grpSpPr>
          <a:xfrm>
            <a:off x="5641744" y="1666717"/>
            <a:ext cx="1324984" cy="1181504"/>
            <a:chOff x="2881745" y="7232073"/>
            <a:chExt cx="4298993" cy="3833458"/>
          </a:xfrm>
          <a:noFill/>
        </p:grpSpPr>
        <p:pic>
          <p:nvPicPr>
            <p:cNvPr id="87" name="Picture 86">
              <a:extLst>
                <a:ext uri="{FF2B5EF4-FFF2-40B4-BE49-F238E27FC236}">
                  <a16:creationId xmlns:a16="http://schemas.microsoft.com/office/drawing/2014/main" id="{B8E7B2E9-8E27-4748-BEEE-1E35BB1485A5}"/>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2881745" y="7232073"/>
              <a:ext cx="4298993" cy="3833458"/>
            </a:xfrm>
            <a:prstGeom prst="rect">
              <a:avLst/>
            </a:prstGeom>
            <a:grpFill/>
          </p:spPr>
        </p:pic>
        <p:pic>
          <p:nvPicPr>
            <p:cNvPr id="88" name="Picture 87">
              <a:extLst>
                <a:ext uri="{FF2B5EF4-FFF2-40B4-BE49-F238E27FC236}">
                  <a16:creationId xmlns:a16="http://schemas.microsoft.com/office/drawing/2014/main" id="{A21D79BB-065A-DC40-AC05-496642FD1072}"/>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3352799" y="9415897"/>
              <a:ext cx="1512835" cy="1362878"/>
            </a:xfrm>
            <a:prstGeom prst="rect">
              <a:avLst/>
            </a:prstGeom>
            <a:grpFill/>
          </p:spPr>
        </p:pic>
      </p:grpSp>
      <p:sp>
        <p:nvSpPr>
          <p:cNvPr id="90" name="Bent Arrow 89">
            <a:extLst>
              <a:ext uri="{FF2B5EF4-FFF2-40B4-BE49-F238E27FC236}">
                <a16:creationId xmlns:a16="http://schemas.microsoft.com/office/drawing/2014/main" id="{CBC0B554-D03E-684B-A4F2-F0D5BEDA8149}"/>
              </a:ext>
            </a:extLst>
          </p:cNvPr>
          <p:cNvSpPr/>
          <p:nvPr/>
        </p:nvSpPr>
        <p:spPr>
          <a:xfrm flipH="1" flipV="1">
            <a:off x="6769402" y="3621955"/>
            <a:ext cx="2173298" cy="1026389"/>
          </a:xfrm>
          <a:prstGeom prst="bentArrow">
            <a:avLst>
              <a:gd name="adj1" fmla="val 32504"/>
              <a:gd name="adj2" fmla="val 29502"/>
              <a:gd name="adj3" fmla="val 0"/>
              <a:gd name="adj4" fmla="val 43750"/>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000">
              <a:solidFill>
                <a:schemeClr val="tx1"/>
              </a:solidFill>
            </a:endParaRPr>
          </a:p>
        </p:txBody>
      </p:sp>
      <p:sp>
        <p:nvSpPr>
          <p:cNvPr id="91" name="TextBox 90">
            <a:extLst>
              <a:ext uri="{FF2B5EF4-FFF2-40B4-BE49-F238E27FC236}">
                <a16:creationId xmlns:a16="http://schemas.microsoft.com/office/drawing/2014/main" id="{658FEA2D-AC6C-4649-B32D-9A52C4715676}"/>
              </a:ext>
            </a:extLst>
          </p:cNvPr>
          <p:cNvSpPr txBox="1"/>
          <p:nvPr/>
        </p:nvSpPr>
        <p:spPr>
          <a:xfrm>
            <a:off x="2807258" y="2904632"/>
            <a:ext cx="2105006" cy="400110"/>
          </a:xfrm>
          <a:prstGeom prst="rect">
            <a:avLst/>
          </a:prstGeom>
          <a:noFill/>
        </p:spPr>
        <p:txBody>
          <a:bodyPr wrap="square" rtlCol="0">
            <a:spAutoFit/>
          </a:bodyPr>
          <a:lstStyle/>
          <a:p>
            <a:pPr algn="ctr"/>
            <a:r>
              <a:rPr lang="en-US" sz="2000" dirty="0">
                <a:solidFill>
                  <a:sysClr val="windowText" lastClr="000000"/>
                </a:solidFill>
                <a:latin typeface="Arial" panose="020B0604020202020204" pitchFamily="34" charset="0"/>
                <a:ea typeface="CMU Sans Serif Medium" panose="02000603000000000000" pitchFamily="2" charset="0"/>
                <a:cs typeface="Arial" panose="020B0604020202020204" pitchFamily="34" charset="0"/>
              </a:rPr>
              <a:t>Design</a:t>
            </a:r>
          </a:p>
        </p:txBody>
      </p:sp>
      <p:sp>
        <p:nvSpPr>
          <p:cNvPr id="92" name="TextBox 91">
            <a:extLst>
              <a:ext uri="{FF2B5EF4-FFF2-40B4-BE49-F238E27FC236}">
                <a16:creationId xmlns:a16="http://schemas.microsoft.com/office/drawing/2014/main" id="{0DC4F44B-71A3-2D4E-9FEF-D12FBC1EABD4}"/>
              </a:ext>
            </a:extLst>
          </p:cNvPr>
          <p:cNvSpPr txBox="1"/>
          <p:nvPr/>
        </p:nvSpPr>
        <p:spPr>
          <a:xfrm>
            <a:off x="7787443" y="2904632"/>
            <a:ext cx="2105006" cy="400110"/>
          </a:xfrm>
          <a:prstGeom prst="rect">
            <a:avLst/>
          </a:prstGeom>
          <a:noFill/>
        </p:spPr>
        <p:txBody>
          <a:bodyPr wrap="square" rtlCol="0">
            <a:spAutoFit/>
          </a:bodyPr>
          <a:lstStyle/>
          <a:p>
            <a:pPr algn="ctr"/>
            <a:r>
              <a:rPr lang="en-US" sz="2000" dirty="0">
                <a:latin typeface="Arial" panose="020B0604020202020204" pitchFamily="34" charset="0"/>
                <a:ea typeface="CMU Sans Serif Medium" panose="02000603000000000000" pitchFamily="2" charset="0"/>
                <a:cs typeface="Arial" panose="020B0604020202020204" pitchFamily="34" charset="0"/>
              </a:rPr>
              <a:t>Validation</a:t>
            </a:r>
          </a:p>
        </p:txBody>
      </p:sp>
      <p:pic>
        <p:nvPicPr>
          <p:cNvPr id="94" name="Picture 93">
            <a:extLst>
              <a:ext uri="{FF2B5EF4-FFF2-40B4-BE49-F238E27FC236}">
                <a16:creationId xmlns:a16="http://schemas.microsoft.com/office/drawing/2014/main" id="{9AC51A33-B599-9A43-94C5-08BC088B2BBE}"/>
              </a:ext>
            </a:extLst>
          </p:cNvPr>
          <p:cNvPicPr>
            <a:picLocks noChangeAspect="1"/>
          </p:cNvPicPr>
          <p:nvPr/>
        </p:nvPicPr>
        <p:blipFill rotWithShape="1">
          <a:blip r:embed="rId5" cstate="print">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a:ext>
            </a:extLst>
          </a:blip>
          <a:srcRect/>
          <a:stretch/>
        </p:blipFill>
        <p:spPr>
          <a:xfrm>
            <a:off x="5777626" y="3802032"/>
            <a:ext cx="1324984" cy="1231124"/>
          </a:xfrm>
          <a:prstGeom prst="rect">
            <a:avLst/>
          </a:prstGeom>
        </p:spPr>
      </p:pic>
      <p:pic>
        <p:nvPicPr>
          <p:cNvPr id="95" name="Picture 94">
            <a:extLst>
              <a:ext uri="{FF2B5EF4-FFF2-40B4-BE49-F238E27FC236}">
                <a16:creationId xmlns:a16="http://schemas.microsoft.com/office/drawing/2014/main" id="{9701F6DC-08A5-2549-B6D8-DFE464221A9B}"/>
              </a:ext>
            </a:extLst>
          </p:cNvPr>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a:off x="3299544" y="1783718"/>
            <a:ext cx="1145812" cy="991274"/>
          </a:xfrm>
          <a:prstGeom prst="rect">
            <a:avLst/>
          </a:prstGeom>
        </p:spPr>
      </p:pic>
      <p:sp>
        <p:nvSpPr>
          <p:cNvPr id="96" name="Bent Arrow 95">
            <a:extLst>
              <a:ext uri="{FF2B5EF4-FFF2-40B4-BE49-F238E27FC236}">
                <a16:creationId xmlns:a16="http://schemas.microsoft.com/office/drawing/2014/main" id="{D2020A7A-8A15-3541-B3B8-7C67DCA95AD9}"/>
              </a:ext>
            </a:extLst>
          </p:cNvPr>
          <p:cNvSpPr/>
          <p:nvPr/>
        </p:nvSpPr>
        <p:spPr>
          <a:xfrm flipH="1" flipV="1">
            <a:off x="7390101" y="3347445"/>
            <a:ext cx="1549110" cy="1227773"/>
          </a:xfrm>
          <a:prstGeom prst="bentArrow">
            <a:avLst>
              <a:gd name="adj1" fmla="val 15830"/>
              <a:gd name="adj2" fmla="val 13384"/>
              <a:gd name="adj3" fmla="val 14995"/>
              <a:gd name="adj4" fmla="val 43750"/>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000">
              <a:solidFill>
                <a:schemeClr val="tx1"/>
              </a:solidFill>
            </a:endParaRPr>
          </a:p>
        </p:txBody>
      </p:sp>
      <p:sp>
        <p:nvSpPr>
          <p:cNvPr id="97" name="Left Arrow 96">
            <a:extLst>
              <a:ext uri="{FF2B5EF4-FFF2-40B4-BE49-F238E27FC236}">
                <a16:creationId xmlns:a16="http://schemas.microsoft.com/office/drawing/2014/main" id="{C6F94A3E-CD9A-7645-A1A6-F15510F7B8A5}"/>
              </a:ext>
            </a:extLst>
          </p:cNvPr>
          <p:cNvSpPr/>
          <p:nvPr/>
        </p:nvSpPr>
        <p:spPr>
          <a:xfrm rot="10800000">
            <a:off x="7300896" y="2152787"/>
            <a:ext cx="832759" cy="329303"/>
          </a:xfrm>
          <a:prstGeom prst="leftArrow">
            <a:avLst>
              <a:gd name="adj1" fmla="val 53239"/>
              <a:gd name="adj2" fmla="val 42226"/>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000"/>
          </a:p>
        </p:txBody>
      </p:sp>
      <p:sp>
        <p:nvSpPr>
          <p:cNvPr id="98" name="Left Arrow 97">
            <a:extLst>
              <a:ext uri="{FF2B5EF4-FFF2-40B4-BE49-F238E27FC236}">
                <a16:creationId xmlns:a16="http://schemas.microsoft.com/office/drawing/2014/main" id="{94C35FA0-117E-C147-A352-35E3923FE0E1}"/>
              </a:ext>
            </a:extLst>
          </p:cNvPr>
          <p:cNvSpPr/>
          <p:nvPr/>
        </p:nvSpPr>
        <p:spPr>
          <a:xfrm rot="10800000">
            <a:off x="4656543" y="2152787"/>
            <a:ext cx="869592" cy="329303"/>
          </a:xfrm>
          <a:prstGeom prst="leftArrow">
            <a:avLst>
              <a:gd name="adj1" fmla="val 53239"/>
              <a:gd name="adj2" fmla="val 42226"/>
            </a:avLst>
          </a:pr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000"/>
          </a:p>
        </p:txBody>
      </p:sp>
      <p:sp>
        <p:nvSpPr>
          <p:cNvPr id="99" name="TextBox 98">
            <a:extLst>
              <a:ext uri="{FF2B5EF4-FFF2-40B4-BE49-F238E27FC236}">
                <a16:creationId xmlns:a16="http://schemas.microsoft.com/office/drawing/2014/main" id="{A99521A0-1965-5542-9C7D-8DD5E3079D84}"/>
              </a:ext>
            </a:extLst>
          </p:cNvPr>
          <p:cNvSpPr txBox="1"/>
          <p:nvPr/>
        </p:nvSpPr>
        <p:spPr>
          <a:xfrm>
            <a:off x="5387615" y="5075860"/>
            <a:ext cx="2105006" cy="400110"/>
          </a:xfrm>
          <a:prstGeom prst="rect">
            <a:avLst/>
          </a:prstGeom>
          <a:noFill/>
        </p:spPr>
        <p:txBody>
          <a:bodyPr wrap="square" rtlCol="0">
            <a:spAutoFit/>
          </a:bodyPr>
          <a:lstStyle/>
          <a:p>
            <a:pPr algn="ctr"/>
            <a:r>
              <a:rPr lang="en-US" sz="2000" dirty="0">
                <a:solidFill>
                  <a:sysClr val="windowText" lastClr="000000"/>
                </a:solidFill>
                <a:latin typeface="Arial" panose="020B0604020202020204" pitchFamily="34" charset="0"/>
                <a:ea typeface="CMU Sans Serif Medium" panose="02000603000000000000" pitchFamily="2" charset="0"/>
                <a:cs typeface="Arial" panose="020B0604020202020204" pitchFamily="34" charset="0"/>
              </a:rPr>
              <a:t>Modeling</a:t>
            </a:r>
          </a:p>
        </p:txBody>
      </p:sp>
      <p:grpSp>
        <p:nvGrpSpPr>
          <p:cNvPr id="101" name="Group 100">
            <a:extLst>
              <a:ext uri="{FF2B5EF4-FFF2-40B4-BE49-F238E27FC236}">
                <a16:creationId xmlns:a16="http://schemas.microsoft.com/office/drawing/2014/main" id="{48150EA6-56AB-854E-84BB-30C88B2E9C95}"/>
              </a:ext>
            </a:extLst>
          </p:cNvPr>
          <p:cNvGrpSpPr/>
          <p:nvPr/>
        </p:nvGrpSpPr>
        <p:grpSpPr>
          <a:xfrm>
            <a:off x="3576017" y="3288978"/>
            <a:ext cx="1907189" cy="1233570"/>
            <a:chOff x="5939395" y="8235522"/>
            <a:chExt cx="3563933" cy="1683184"/>
          </a:xfrm>
        </p:grpSpPr>
        <p:sp>
          <p:nvSpPr>
            <p:cNvPr id="102" name="Bent Arrow 101">
              <a:extLst>
                <a:ext uri="{FF2B5EF4-FFF2-40B4-BE49-F238E27FC236}">
                  <a16:creationId xmlns:a16="http://schemas.microsoft.com/office/drawing/2014/main" id="{B185356B-F691-F845-9149-C1B95F71AAD8}"/>
                </a:ext>
              </a:extLst>
            </p:cNvPr>
            <p:cNvSpPr/>
            <p:nvPr/>
          </p:nvSpPr>
          <p:spPr>
            <a:xfrm rot="16200000">
              <a:off x="6394797" y="7780120"/>
              <a:ext cx="1683184" cy="2593987"/>
            </a:xfrm>
            <a:prstGeom prst="bentArrow">
              <a:avLst>
                <a:gd name="adj1" fmla="val 32504"/>
                <a:gd name="adj2" fmla="val 29502"/>
                <a:gd name="adj3" fmla="val 25000"/>
                <a:gd name="adj4" fmla="val 43750"/>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000">
                <a:solidFill>
                  <a:schemeClr val="tx1"/>
                </a:solidFill>
              </a:endParaRPr>
            </a:p>
          </p:txBody>
        </p:sp>
        <p:sp>
          <p:nvSpPr>
            <p:cNvPr id="103" name="Bent Arrow 102">
              <a:extLst>
                <a:ext uri="{FF2B5EF4-FFF2-40B4-BE49-F238E27FC236}">
                  <a16:creationId xmlns:a16="http://schemas.microsoft.com/office/drawing/2014/main" id="{89779444-B33C-DE45-B822-FFE81CF14681}"/>
                </a:ext>
              </a:extLst>
            </p:cNvPr>
            <p:cNvSpPr/>
            <p:nvPr/>
          </p:nvSpPr>
          <p:spPr>
            <a:xfrm rot="16200000">
              <a:off x="7041869" y="7433958"/>
              <a:ext cx="1587949" cy="3334969"/>
            </a:xfrm>
            <a:prstGeom prst="bentArrow">
              <a:avLst>
                <a:gd name="adj1" fmla="val 16247"/>
                <a:gd name="adj2" fmla="val 16931"/>
                <a:gd name="adj3" fmla="val 19972"/>
                <a:gd name="adj4" fmla="val 43750"/>
              </a:avLst>
            </a:pr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000">
                <a:solidFill>
                  <a:schemeClr val="tx1"/>
                </a:solidFill>
              </a:endParaRPr>
            </a:p>
          </p:txBody>
        </p:sp>
      </p:grpSp>
      <p:grpSp>
        <p:nvGrpSpPr>
          <p:cNvPr id="104" name="Group 103">
            <a:extLst>
              <a:ext uri="{FF2B5EF4-FFF2-40B4-BE49-F238E27FC236}">
                <a16:creationId xmlns:a16="http://schemas.microsoft.com/office/drawing/2014/main" id="{ADB4910E-C9DE-134E-8CB2-5226FCC4DC16}"/>
              </a:ext>
            </a:extLst>
          </p:cNvPr>
          <p:cNvGrpSpPr/>
          <p:nvPr/>
        </p:nvGrpSpPr>
        <p:grpSpPr>
          <a:xfrm>
            <a:off x="8270189" y="1858423"/>
            <a:ext cx="1182392" cy="865566"/>
            <a:chOff x="18188364" y="5772543"/>
            <a:chExt cx="2142850" cy="1568665"/>
          </a:xfrm>
        </p:grpSpPr>
        <p:sp>
          <p:nvSpPr>
            <p:cNvPr id="105" name="Freeform 104">
              <a:extLst>
                <a:ext uri="{FF2B5EF4-FFF2-40B4-BE49-F238E27FC236}">
                  <a16:creationId xmlns:a16="http://schemas.microsoft.com/office/drawing/2014/main" id="{624E721A-A7AE-B043-8BA5-9EF9DD6B035D}"/>
                </a:ext>
              </a:extLst>
            </p:cNvPr>
            <p:cNvSpPr/>
            <p:nvPr/>
          </p:nvSpPr>
          <p:spPr>
            <a:xfrm>
              <a:off x="18188364" y="5972647"/>
              <a:ext cx="2027928" cy="1286003"/>
            </a:xfrm>
            <a:custGeom>
              <a:avLst/>
              <a:gdLst>
                <a:gd name="connsiteX0" fmla="*/ 0 w 3213462"/>
                <a:gd name="connsiteY0" fmla="*/ 141027 h 2178832"/>
                <a:gd name="connsiteX1" fmla="*/ 914400 w 3213462"/>
                <a:gd name="connsiteY1" fmla="*/ 167152 h 2178832"/>
                <a:gd name="connsiteX2" fmla="*/ 2116182 w 3213462"/>
                <a:gd name="connsiteY2" fmla="*/ 1813072 h 2178832"/>
                <a:gd name="connsiteX3" fmla="*/ 3213462 w 3213462"/>
                <a:gd name="connsiteY3" fmla="*/ 2178832 h 2178832"/>
                <a:gd name="connsiteX0" fmla="*/ 0 w 3213462"/>
                <a:gd name="connsiteY0" fmla="*/ 43617 h 2081422"/>
                <a:gd name="connsiteX1" fmla="*/ 1227908 w 3213462"/>
                <a:gd name="connsiteY1" fmla="*/ 357125 h 2081422"/>
                <a:gd name="connsiteX2" fmla="*/ 2116182 w 3213462"/>
                <a:gd name="connsiteY2" fmla="*/ 1715662 h 2081422"/>
                <a:gd name="connsiteX3" fmla="*/ 3213462 w 3213462"/>
                <a:gd name="connsiteY3" fmla="*/ 2081422 h 2081422"/>
                <a:gd name="connsiteX0" fmla="*/ 0 w 3213462"/>
                <a:gd name="connsiteY0" fmla="*/ 43617 h 2081422"/>
                <a:gd name="connsiteX1" fmla="*/ 1227908 w 3213462"/>
                <a:gd name="connsiteY1" fmla="*/ 357125 h 2081422"/>
                <a:gd name="connsiteX2" fmla="*/ 2116182 w 3213462"/>
                <a:gd name="connsiteY2" fmla="*/ 1715662 h 2081422"/>
                <a:gd name="connsiteX3" fmla="*/ 3213462 w 3213462"/>
                <a:gd name="connsiteY3" fmla="*/ 2081422 h 2081422"/>
                <a:gd name="connsiteX0" fmla="*/ 0 w 3213462"/>
                <a:gd name="connsiteY0" fmla="*/ 12795 h 2050600"/>
                <a:gd name="connsiteX1" fmla="*/ 1227908 w 3213462"/>
                <a:gd name="connsiteY1" fmla="*/ 326303 h 2050600"/>
                <a:gd name="connsiteX2" fmla="*/ 2116182 w 3213462"/>
                <a:gd name="connsiteY2" fmla="*/ 1684840 h 2050600"/>
                <a:gd name="connsiteX3" fmla="*/ 3213462 w 3213462"/>
                <a:gd name="connsiteY3" fmla="*/ 2050600 h 2050600"/>
                <a:gd name="connsiteX0" fmla="*/ 0 w 3213462"/>
                <a:gd name="connsiteY0" fmla="*/ 0 h 2037805"/>
                <a:gd name="connsiteX1" fmla="*/ 1227908 w 3213462"/>
                <a:gd name="connsiteY1" fmla="*/ 313508 h 2037805"/>
                <a:gd name="connsiteX2" fmla="*/ 2116182 w 3213462"/>
                <a:gd name="connsiteY2" fmla="*/ 1672045 h 2037805"/>
                <a:gd name="connsiteX3" fmla="*/ 3213462 w 3213462"/>
                <a:gd name="connsiteY3" fmla="*/ 2037805 h 2037805"/>
                <a:gd name="connsiteX0" fmla="*/ 0 w 3213462"/>
                <a:gd name="connsiteY0" fmla="*/ 0 h 2037805"/>
                <a:gd name="connsiteX1" fmla="*/ 1593668 w 3213462"/>
                <a:gd name="connsiteY1" fmla="*/ 966650 h 2037805"/>
                <a:gd name="connsiteX2" fmla="*/ 2116182 w 3213462"/>
                <a:gd name="connsiteY2" fmla="*/ 1672045 h 2037805"/>
                <a:gd name="connsiteX3" fmla="*/ 3213462 w 3213462"/>
                <a:gd name="connsiteY3" fmla="*/ 2037805 h 2037805"/>
                <a:gd name="connsiteX0" fmla="*/ 0 w 3213462"/>
                <a:gd name="connsiteY0" fmla="*/ 0 h 2037805"/>
                <a:gd name="connsiteX1" fmla="*/ 1593668 w 3213462"/>
                <a:gd name="connsiteY1" fmla="*/ 966650 h 2037805"/>
                <a:gd name="connsiteX2" fmla="*/ 2116182 w 3213462"/>
                <a:gd name="connsiteY2" fmla="*/ 1672045 h 2037805"/>
                <a:gd name="connsiteX3" fmla="*/ 3213462 w 3213462"/>
                <a:gd name="connsiteY3" fmla="*/ 2037805 h 2037805"/>
                <a:gd name="connsiteX0" fmla="*/ 0 w 3213462"/>
                <a:gd name="connsiteY0" fmla="*/ 0 h 2037805"/>
                <a:gd name="connsiteX1" fmla="*/ 1593668 w 3213462"/>
                <a:gd name="connsiteY1" fmla="*/ 966650 h 2037805"/>
                <a:gd name="connsiteX2" fmla="*/ 3213462 w 3213462"/>
                <a:gd name="connsiteY2" fmla="*/ 2037805 h 2037805"/>
                <a:gd name="connsiteX0" fmla="*/ 0 w 3213462"/>
                <a:gd name="connsiteY0" fmla="*/ 0 h 2037805"/>
                <a:gd name="connsiteX1" fmla="*/ 1593668 w 3213462"/>
                <a:gd name="connsiteY1" fmla="*/ 966650 h 2037805"/>
                <a:gd name="connsiteX2" fmla="*/ 3213462 w 3213462"/>
                <a:gd name="connsiteY2" fmla="*/ 2037805 h 2037805"/>
                <a:gd name="connsiteX0" fmla="*/ 0 w 3213462"/>
                <a:gd name="connsiteY0" fmla="*/ 0 h 2037805"/>
                <a:gd name="connsiteX1" fmla="*/ 1593668 w 3213462"/>
                <a:gd name="connsiteY1" fmla="*/ 966650 h 2037805"/>
                <a:gd name="connsiteX2" fmla="*/ 3213462 w 3213462"/>
                <a:gd name="connsiteY2" fmla="*/ 2037805 h 2037805"/>
                <a:gd name="connsiteX0" fmla="*/ 0 w 3213462"/>
                <a:gd name="connsiteY0" fmla="*/ 0 h 2037805"/>
                <a:gd name="connsiteX1" fmla="*/ 3213462 w 3213462"/>
                <a:gd name="connsiteY1" fmla="*/ 2037805 h 2037805"/>
                <a:gd name="connsiteX0" fmla="*/ 0 w 3213462"/>
                <a:gd name="connsiteY0" fmla="*/ 0 h 2037805"/>
                <a:gd name="connsiteX1" fmla="*/ 3213462 w 3213462"/>
                <a:gd name="connsiteY1" fmla="*/ 2037805 h 2037805"/>
                <a:gd name="connsiteX0" fmla="*/ 0 w 3213462"/>
                <a:gd name="connsiteY0" fmla="*/ 0 h 2037805"/>
                <a:gd name="connsiteX1" fmla="*/ 3213462 w 3213462"/>
                <a:gd name="connsiteY1" fmla="*/ 2037805 h 2037805"/>
                <a:gd name="connsiteX0" fmla="*/ 0 w 3213462"/>
                <a:gd name="connsiteY0" fmla="*/ 0 h 2037805"/>
                <a:gd name="connsiteX1" fmla="*/ 3213462 w 3213462"/>
                <a:gd name="connsiteY1" fmla="*/ 2037805 h 2037805"/>
              </a:gdLst>
              <a:ahLst/>
              <a:cxnLst>
                <a:cxn ang="0">
                  <a:pos x="connsiteX0" y="connsiteY0"/>
                </a:cxn>
                <a:cxn ang="0">
                  <a:pos x="connsiteX1" y="connsiteY1"/>
                </a:cxn>
              </a:cxnLst>
              <a:rect l="l" t="t" r="r" b="b"/>
              <a:pathLst>
                <a:path w="3213462" h="2037805">
                  <a:moveTo>
                    <a:pt x="0" y="0"/>
                  </a:moveTo>
                  <a:cubicBezTo>
                    <a:pt x="2455817" y="26124"/>
                    <a:pt x="1332411" y="2037806"/>
                    <a:pt x="3213462" y="2037805"/>
                  </a:cubicBezTo>
                </a:path>
              </a:pathLst>
            </a:cu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106" name="Rectangle 105">
              <a:extLst>
                <a:ext uri="{FF2B5EF4-FFF2-40B4-BE49-F238E27FC236}">
                  <a16:creationId xmlns:a16="http://schemas.microsoft.com/office/drawing/2014/main" id="{E1279F61-DC2E-934B-B5DE-1872D2A7686B}"/>
                </a:ext>
              </a:extLst>
            </p:cNvPr>
            <p:cNvSpPr/>
            <p:nvPr/>
          </p:nvSpPr>
          <p:spPr>
            <a:xfrm>
              <a:off x="18605795" y="6086051"/>
              <a:ext cx="184002" cy="184002"/>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107" name="Rectangle 106">
              <a:extLst>
                <a:ext uri="{FF2B5EF4-FFF2-40B4-BE49-F238E27FC236}">
                  <a16:creationId xmlns:a16="http://schemas.microsoft.com/office/drawing/2014/main" id="{D6F50C08-2CAA-E848-BEC8-B1C56DCA17E1}"/>
                </a:ext>
              </a:extLst>
            </p:cNvPr>
            <p:cNvSpPr/>
            <p:nvPr/>
          </p:nvSpPr>
          <p:spPr>
            <a:xfrm>
              <a:off x="18266160" y="5772543"/>
              <a:ext cx="184002" cy="184002"/>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108" name="Rectangle 107">
              <a:extLst>
                <a:ext uri="{FF2B5EF4-FFF2-40B4-BE49-F238E27FC236}">
                  <a16:creationId xmlns:a16="http://schemas.microsoft.com/office/drawing/2014/main" id="{B0ECE6BD-6C87-554E-9991-814B5108F05F}"/>
                </a:ext>
              </a:extLst>
            </p:cNvPr>
            <p:cNvSpPr/>
            <p:nvPr/>
          </p:nvSpPr>
          <p:spPr>
            <a:xfrm>
              <a:off x="18971555" y="6086051"/>
              <a:ext cx="184002" cy="184002"/>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109" name="Rectangle 108">
              <a:extLst>
                <a:ext uri="{FF2B5EF4-FFF2-40B4-BE49-F238E27FC236}">
                  <a16:creationId xmlns:a16="http://schemas.microsoft.com/office/drawing/2014/main" id="{A0C5C081-89EB-8F49-87BB-7FFD423B6FD2}"/>
                </a:ext>
              </a:extLst>
            </p:cNvPr>
            <p:cNvSpPr/>
            <p:nvPr/>
          </p:nvSpPr>
          <p:spPr>
            <a:xfrm>
              <a:off x="19363441" y="6713068"/>
              <a:ext cx="184002" cy="184002"/>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110" name="Rectangle 109">
              <a:extLst>
                <a:ext uri="{FF2B5EF4-FFF2-40B4-BE49-F238E27FC236}">
                  <a16:creationId xmlns:a16="http://schemas.microsoft.com/office/drawing/2014/main" id="{543031A9-F622-A544-9083-7CC6EA447084}"/>
                </a:ext>
              </a:extLst>
            </p:cNvPr>
            <p:cNvSpPr/>
            <p:nvPr/>
          </p:nvSpPr>
          <p:spPr>
            <a:xfrm>
              <a:off x="19650824" y="7104954"/>
              <a:ext cx="184002" cy="184002"/>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111" name="Rectangle 110">
              <a:extLst>
                <a:ext uri="{FF2B5EF4-FFF2-40B4-BE49-F238E27FC236}">
                  <a16:creationId xmlns:a16="http://schemas.microsoft.com/office/drawing/2014/main" id="{FD574D41-0921-F84E-8060-993934028BF2}"/>
                </a:ext>
              </a:extLst>
            </p:cNvPr>
            <p:cNvSpPr/>
            <p:nvPr/>
          </p:nvSpPr>
          <p:spPr>
            <a:xfrm>
              <a:off x="20147212" y="7157206"/>
              <a:ext cx="184002" cy="184002"/>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grpSp>
      <p:sp>
        <p:nvSpPr>
          <p:cNvPr id="113" name="Left Arrow 112">
            <a:extLst>
              <a:ext uri="{FF2B5EF4-FFF2-40B4-BE49-F238E27FC236}">
                <a16:creationId xmlns:a16="http://schemas.microsoft.com/office/drawing/2014/main" id="{406B416E-BA50-9647-96DF-FD50B221E086}"/>
              </a:ext>
            </a:extLst>
          </p:cNvPr>
          <p:cNvSpPr/>
          <p:nvPr/>
        </p:nvSpPr>
        <p:spPr>
          <a:xfrm rot="10800000">
            <a:off x="2219481" y="2152787"/>
            <a:ext cx="869592" cy="329303"/>
          </a:xfrm>
          <a:prstGeom prst="leftArrow">
            <a:avLst>
              <a:gd name="adj1" fmla="val 53239"/>
              <a:gd name="adj2" fmla="val 42226"/>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571500" indent="-571500" algn="ctr">
              <a:buFont typeface="Arial" panose="020B0604020202020204" pitchFamily="34" charset="0"/>
              <a:buChar char="•"/>
            </a:pPr>
            <a:endParaRPr lang="en-US" sz="1000"/>
          </a:p>
        </p:txBody>
      </p:sp>
      <p:pic>
        <p:nvPicPr>
          <p:cNvPr id="114" name="Picture 113">
            <a:extLst>
              <a:ext uri="{FF2B5EF4-FFF2-40B4-BE49-F238E27FC236}">
                <a16:creationId xmlns:a16="http://schemas.microsoft.com/office/drawing/2014/main" id="{05E033A1-F94A-DF4C-AD6D-BEB19C52EFD6}"/>
              </a:ext>
            </a:extLst>
          </p:cNvPr>
          <p:cNvPicPr>
            <a:picLocks noChangeAspect="1"/>
          </p:cNvPicPr>
          <p:nvPr/>
        </p:nvPicPr>
        <p:blipFill rotWithShape="1">
          <a:blip r:embed="rId8" cstate="print">
            <a:extLst>
              <a:ext uri="{28A0092B-C50C-407E-A947-70E740481C1C}">
                <a14:useLocalDpi xmlns:a14="http://schemas.microsoft.com/office/drawing/2010/main"/>
              </a:ext>
            </a:extLst>
          </a:blip>
          <a:srcRect/>
          <a:stretch/>
        </p:blipFill>
        <p:spPr>
          <a:xfrm>
            <a:off x="1094551" y="1932650"/>
            <a:ext cx="868444" cy="828690"/>
          </a:xfrm>
          <a:prstGeom prst="rect">
            <a:avLst/>
          </a:prstGeom>
          <a:ln>
            <a:noFill/>
          </a:ln>
        </p:spPr>
      </p:pic>
      <p:sp>
        <p:nvSpPr>
          <p:cNvPr id="115" name="TextBox 114">
            <a:extLst>
              <a:ext uri="{FF2B5EF4-FFF2-40B4-BE49-F238E27FC236}">
                <a16:creationId xmlns:a16="http://schemas.microsoft.com/office/drawing/2014/main" id="{C09DFAD5-E036-914A-9366-F590EE205555}"/>
              </a:ext>
            </a:extLst>
          </p:cNvPr>
          <p:cNvSpPr txBox="1"/>
          <p:nvPr/>
        </p:nvSpPr>
        <p:spPr>
          <a:xfrm>
            <a:off x="450599" y="2856931"/>
            <a:ext cx="2105006" cy="400110"/>
          </a:xfrm>
          <a:prstGeom prst="rect">
            <a:avLst/>
          </a:prstGeom>
          <a:noFill/>
          <a:ln>
            <a:noFill/>
          </a:ln>
        </p:spPr>
        <p:txBody>
          <a:bodyPr wrap="square" rtlCol="0">
            <a:spAutoFit/>
          </a:bodyPr>
          <a:lstStyle/>
          <a:p>
            <a:pPr algn="ctr"/>
            <a:r>
              <a:rPr lang="en-US" sz="2000" dirty="0">
                <a:latin typeface="Arial" panose="020B0604020202020204" pitchFamily="34" charset="0"/>
                <a:ea typeface="CMU Sans Serif Medium" panose="02000603000000000000" pitchFamily="2" charset="0"/>
                <a:cs typeface="Arial" panose="020B0604020202020204" pitchFamily="34" charset="0"/>
              </a:rPr>
              <a:t>Goal Definition</a:t>
            </a:r>
          </a:p>
        </p:txBody>
      </p:sp>
      <p:sp>
        <p:nvSpPr>
          <p:cNvPr id="116" name="Left Arrow 115">
            <a:extLst>
              <a:ext uri="{FF2B5EF4-FFF2-40B4-BE49-F238E27FC236}">
                <a16:creationId xmlns:a16="http://schemas.microsoft.com/office/drawing/2014/main" id="{728D2935-FF23-D741-BAAF-9CD1998567AD}"/>
              </a:ext>
            </a:extLst>
          </p:cNvPr>
          <p:cNvSpPr/>
          <p:nvPr/>
        </p:nvSpPr>
        <p:spPr>
          <a:xfrm rot="10800000">
            <a:off x="9679907" y="2152787"/>
            <a:ext cx="869592" cy="329303"/>
          </a:xfrm>
          <a:prstGeom prst="leftArrow">
            <a:avLst>
              <a:gd name="adj1" fmla="val 53239"/>
              <a:gd name="adj2" fmla="val 42226"/>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571500" indent="-571500" algn="ctr">
              <a:buFont typeface="Arial" panose="020B0604020202020204" pitchFamily="34" charset="0"/>
              <a:buChar char="•"/>
            </a:pPr>
            <a:endParaRPr lang="en-US" sz="1000"/>
          </a:p>
        </p:txBody>
      </p:sp>
      <p:sp>
        <p:nvSpPr>
          <p:cNvPr id="117" name="TextBox 116">
            <a:extLst>
              <a:ext uri="{FF2B5EF4-FFF2-40B4-BE49-F238E27FC236}">
                <a16:creationId xmlns:a16="http://schemas.microsoft.com/office/drawing/2014/main" id="{81430C3D-8CD4-FD49-A933-54A2634D7ADB}"/>
              </a:ext>
            </a:extLst>
          </p:cNvPr>
          <p:cNvSpPr txBox="1"/>
          <p:nvPr/>
        </p:nvSpPr>
        <p:spPr>
          <a:xfrm>
            <a:off x="10335936" y="2778100"/>
            <a:ext cx="1938997" cy="707886"/>
          </a:xfrm>
          <a:prstGeom prst="rect">
            <a:avLst/>
          </a:prstGeom>
          <a:noFill/>
        </p:spPr>
        <p:txBody>
          <a:bodyPr wrap="square" rtlCol="0">
            <a:spAutoFit/>
          </a:bodyPr>
          <a:lstStyle/>
          <a:p>
            <a:pPr algn="ctr"/>
            <a:r>
              <a:rPr lang="en-US" sz="2000" dirty="0">
                <a:latin typeface="Arial" panose="020B0604020202020204" pitchFamily="34" charset="0"/>
                <a:ea typeface="CMU Sans Serif Medium" panose="02000603000000000000" pitchFamily="2" charset="0"/>
                <a:cs typeface="Arial" panose="020B0604020202020204" pitchFamily="34" charset="0"/>
              </a:rPr>
              <a:t>Functional Molecules</a:t>
            </a:r>
          </a:p>
        </p:txBody>
      </p:sp>
      <p:pic>
        <p:nvPicPr>
          <p:cNvPr id="118" name="Picture 117">
            <a:extLst>
              <a:ext uri="{FF2B5EF4-FFF2-40B4-BE49-F238E27FC236}">
                <a16:creationId xmlns:a16="http://schemas.microsoft.com/office/drawing/2014/main" id="{E706342C-0BCC-1246-A588-ED1F5678F1FB}"/>
              </a:ext>
            </a:extLst>
          </p:cNvPr>
          <p:cNvPicPr>
            <a:picLocks noChangeAspect="1"/>
          </p:cNvPicPr>
          <p:nvPr/>
        </p:nvPicPr>
        <p:blipFill rotWithShape="1">
          <a:blip r:embed="rId9" cstate="print">
            <a:extLst>
              <a:ext uri="{28A0092B-C50C-407E-A947-70E740481C1C}">
                <a14:useLocalDpi xmlns:a14="http://schemas.microsoft.com/office/drawing/2010/main"/>
              </a:ext>
            </a:extLst>
          </a:blip>
          <a:srcRect/>
          <a:stretch/>
        </p:blipFill>
        <p:spPr>
          <a:xfrm>
            <a:off x="10677726" y="1730034"/>
            <a:ext cx="1255418" cy="1028558"/>
          </a:xfrm>
          <a:prstGeom prst="rect">
            <a:avLst/>
          </a:prstGeom>
        </p:spPr>
      </p:pic>
    </p:spTree>
    <p:extLst>
      <p:ext uri="{BB962C8B-B14F-4D97-AF65-F5344CB8AC3E}">
        <p14:creationId xmlns:p14="http://schemas.microsoft.com/office/powerpoint/2010/main" val="3537912929"/>
      </p:ext>
    </p:extLst>
  </p:cSld>
  <p:clrMapOvr>
    <a:masterClrMapping/>
  </p:clrMapOvr>
  <mc:AlternateContent xmlns:mc="http://schemas.openxmlformats.org/markup-compatibility/2006" xmlns:p14="http://schemas.microsoft.com/office/powerpoint/2010/main">
    <mc:Choice Requires="p14">
      <p:transition spd="slow" p14:dur="2000" advTm="96628"/>
    </mc:Choice>
    <mc:Fallback xmlns="">
      <p:transition spd="slow" advTm="9662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482089-4DB1-424D-90E4-52EAEB5F403C}"/>
              </a:ext>
            </a:extLst>
          </p:cNvPr>
          <p:cNvSpPr>
            <a:spLocks noGrp="1"/>
          </p:cNvSpPr>
          <p:nvPr>
            <p:ph type="title"/>
          </p:nvPr>
        </p:nvSpPr>
        <p:spPr/>
        <p:txBody>
          <a:bodyPr/>
          <a:lstStyle/>
          <a:p>
            <a:r>
              <a:rPr lang="en-US" dirty="0"/>
              <a:t>Sample (in)efficiency of molecular optimization</a:t>
            </a:r>
          </a:p>
        </p:txBody>
      </p:sp>
      <p:sp>
        <p:nvSpPr>
          <p:cNvPr id="3" name="Content Placeholder 2">
            <a:extLst>
              <a:ext uri="{FF2B5EF4-FFF2-40B4-BE49-F238E27FC236}">
                <a16:creationId xmlns:a16="http://schemas.microsoft.com/office/drawing/2014/main" id="{600B9FA6-9A48-D840-BCD3-B6D5E56C3822}"/>
              </a:ext>
            </a:extLst>
          </p:cNvPr>
          <p:cNvSpPr>
            <a:spLocks noGrp="1"/>
          </p:cNvSpPr>
          <p:nvPr>
            <p:ph idx="1"/>
          </p:nvPr>
        </p:nvSpPr>
        <p:spPr/>
        <p:txBody>
          <a:bodyPr>
            <a:normAutofit/>
          </a:bodyPr>
          <a:lstStyle/>
          <a:p>
            <a:r>
              <a:rPr lang="en-US" dirty="0"/>
              <a:t>Most papers on molecular optimization do not report the number of oracle calls</a:t>
            </a:r>
          </a:p>
          <a:p>
            <a:pPr lvl="1"/>
            <a:r>
              <a:rPr lang="en-US" dirty="0"/>
              <a:t>When the oracle is a physical experiment or costly simulation, efficiency matters</a:t>
            </a:r>
          </a:p>
          <a:p>
            <a:endParaRPr lang="en-US" dirty="0"/>
          </a:p>
          <a:p>
            <a:endParaRPr lang="en-US" dirty="0"/>
          </a:p>
          <a:p>
            <a:endParaRPr lang="en-US" dirty="0"/>
          </a:p>
          <a:p>
            <a:endParaRPr lang="en-US" dirty="0"/>
          </a:p>
          <a:p>
            <a:endParaRPr lang="en-US" dirty="0"/>
          </a:p>
          <a:p>
            <a:pPr marL="0" indent="0">
              <a:buNone/>
            </a:pPr>
            <a:endParaRPr lang="en-US" dirty="0"/>
          </a:p>
          <a:p>
            <a:r>
              <a:rPr lang="en-US" dirty="0"/>
              <a:t>Medicinal chemists are adept at pivoting from a “global” optimization to a “local” optimization around a promising core/scaffold with only dozens of experiments</a:t>
            </a:r>
          </a:p>
        </p:txBody>
      </p:sp>
      <p:sp>
        <p:nvSpPr>
          <p:cNvPr id="4" name="Footer Placeholder 3">
            <a:extLst>
              <a:ext uri="{FF2B5EF4-FFF2-40B4-BE49-F238E27FC236}">
                <a16:creationId xmlns:a16="http://schemas.microsoft.com/office/drawing/2014/main" id="{CD3CF3C4-EEE3-B940-BD01-B0E5AC37313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070559E0-42D9-6144-9429-C6A81A8D623E}"/>
              </a:ext>
            </a:extLst>
          </p:cNvPr>
          <p:cNvSpPr>
            <a:spLocks noGrp="1"/>
          </p:cNvSpPr>
          <p:nvPr>
            <p:ph type="sldNum" sz="quarter" idx="12"/>
          </p:nvPr>
        </p:nvSpPr>
        <p:spPr/>
        <p:txBody>
          <a:bodyPr/>
          <a:lstStyle/>
          <a:p>
            <a:fld id="{0264EB31-4F97-4EAC-AEBF-3978FBE8642D}" type="slidenum">
              <a:rPr lang="en-US" smtClean="0"/>
              <a:pPr/>
              <a:t>37</a:t>
            </a:fld>
            <a:endParaRPr lang="en-US" dirty="0"/>
          </a:p>
        </p:txBody>
      </p:sp>
      <p:pic>
        <p:nvPicPr>
          <p:cNvPr id="6" name="Picture 5">
            <a:extLst>
              <a:ext uri="{FF2B5EF4-FFF2-40B4-BE49-F238E27FC236}">
                <a16:creationId xmlns:a16="http://schemas.microsoft.com/office/drawing/2014/main" id="{D66DA2CE-CEA8-BE4A-9CB7-1D3046AE5645}"/>
              </a:ext>
            </a:extLst>
          </p:cNvPr>
          <p:cNvPicPr>
            <a:picLocks noChangeAspect="1"/>
          </p:cNvPicPr>
          <p:nvPr/>
        </p:nvPicPr>
        <p:blipFill>
          <a:blip r:embed="rId4"/>
          <a:stretch>
            <a:fillRect/>
          </a:stretch>
        </p:blipFill>
        <p:spPr>
          <a:xfrm>
            <a:off x="0" y="2124033"/>
            <a:ext cx="12190705" cy="1680935"/>
          </a:xfrm>
          <a:prstGeom prst="rect">
            <a:avLst/>
          </a:prstGeom>
        </p:spPr>
      </p:pic>
      <p:sp>
        <p:nvSpPr>
          <p:cNvPr id="7" name="TextBox 6">
            <a:extLst>
              <a:ext uri="{FF2B5EF4-FFF2-40B4-BE49-F238E27FC236}">
                <a16:creationId xmlns:a16="http://schemas.microsoft.com/office/drawing/2014/main" id="{222101FC-C0CB-8648-B871-463BA26234DE}"/>
              </a:ext>
            </a:extLst>
          </p:cNvPr>
          <p:cNvSpPr txBox="1"/>
          <p:nvPr/>
        </p:nvSpPr>
        <p:spPr>
          <a:xfrm>
            <a:off x="636299" y="3743665"/>
            <a:ext cx="10910166" cy="369332"/>
          </a:xfrm>
          <a:prstGeom prst="rect">
            <a:avLst/>
          </a:prstGeom>
          <a:noFill/>
        </p:spPr>
        <p:txBody>
          <a:bodyPr wrap="none" rtlCol="0">
            <a:spAutoFit/>
          </a:bodyPr>
          <a:lstStyle/>
          <a:p>
            <a:pPr algn="ctr"/>
            <a:r>
              <a:rPr lang="en-US" dirty="0">
                <a:solidFill>
                  <a:schemeClr val="bg1">
                    <a:lumMod val="65000"/>
                  </a:schemeClr>
                </a:solidFill>
              </a:rPr>
              <a:t>Table 2 from Fu et al. “Differentiable Scaffolding Tree for Molecular Optimization”,</a:t>
            </a:r>
            <a:r>
              <a:rPr lang="en-US" i="1" dirty="0">
                <a:solidFill>
                  <a:schemeClr val="bg1">
                    <a:lumMod val="65000"/>
                  </a:schemeClr>
                </a:solidFill>
              </a:rPr>
              <a:t> arXiv:2109.10469 </a:t>
            </a:r>
            <a:r>
              <a:rPr lang="en-US" b="1" dirty="0">
                <a:solidFill>
                  <a:schemeClr val="bg1">
                    <a:lumMod val="65000"/>
                  </a:schemeClr>
                </a:solidFill>
              </a:rPr>
              <a:t>2021</a:t>
            </a:r>
          </a:p>
        </p:txBody>
      </p:sp>
      <p:sp>
        <p:nvSpPr>
          <p:cNvPr id="8" name="Rectangle 7">
            <a:extLst>
              <a:ext uri="{FF2B5EF4-FFF2-40B4-BE49-F238E27FC236}">
                <a16:creationId xmlns:a16="http://schemas.microsoft.com/office/drawing/2014/main" id="{4827CEBA-81BC-8E41-AF12-B2B72D7412B4}"/>
              </a:ext>
            </a:extLst>
          </p:cNvPr>
          <p:cNvSpPr/>
          <p:nvPr/>
        </p:nvSpPr>
        <p:spPr>
          <a:xfrm>
            <a:off x="3905428" y="2124033"/>
            <a:ext cx="905854" cy="168093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A5834197-F9E2-2342-98A4-80602940A8C9}"/>
              </a:ext>
            </a:extLst>
          </p:cNvPr>
          <p:cNvSpPr/>
          <p:nvPr/>
        </p:nvSpPr>
        <p:spPr>
          <a:xfrm>
            <a:off x="7440479" y="2124033"/>
            <a:ext cx="905854" cy="168093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4A409B6-8D79-1442-A3B3-608E07BCCDEC}"/>
              </a:ext>
            </a:extLst>
          </p:cNvPr>
          <p:cNvSpPr/>
          <p:nvPr/>
        </p:nvSpPr>
        <p:spPr>
          <a:xfrm>
            <a:off x="11098079" y="2124033"/>
            <a:ext cx="905854" cy="168093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1332289724"/>
      </p:ext>
    </p:extLst>
  </p:cSld>
  <p:clrMapOvr>
    <a:masterClrMapping/>
  </p:clrMapOvr>
  <mc:AlternateContent xmlns:mc="http://schemas.openxmlformats.org/markup-compatibility/2006" xmlns:p14="http://schemas.microsoft.com/office/powerpoint/2010/main">
    <mc:Choice Requires="p14">
      <p:transition spd="slow" p14:dur="2000" advTm="90299"/>
    </mc:Choice>
    <mc:Fallback xmlns="">
      <p:transition spd="slow" advTm="9029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C648EE-7421-B84F-87FE-0FA3ED5B536E}"/>
              </a:ext>
            </a:extLst>
          </p:cNvPr>
          <p:cNvSpPr>
            <a:spLocks noGrp="1"/>
          </p:cNvSpPr>
          <p:nvPr>
            <p:ph type="title"/>
          </p:nvPr>
        </p:nvSpPr>
        <p:spPr>
          <a:xfrm>
            <a:off x="255494" y="2420470"/>
            <a:ext cx="9681882" cy="1672630"/>
          </a:xfrm>
        </p:spPr>
        <p:txBody>
          <a:bodyPr>
            <a:noAutofit/>
          </a:bodyPr>
          <a:lstStyle/>
          <a:p>
            <a:r>
              <a:rPr lang="en-US" sz="7200" dirty="0"/>
              <a:t>Conclusion</a:t>
            </a:r>
            <a:br>
              <a:rPr lang="en-US" sz="7200" dirty="0"/>
            </a:br>
            <a:r>
              <a:rPr lang="en-US" dirty="0"/>
              <a:t>Recontextualization</a:t>
            </a:r>
            <a:endParaRPr lang="en-US" sz="7200" dirty="0"/>
          </a:p>
        </p:txBody>
      </p:sp>
      <p:sp>
        <p:nvSpPr>
          <p:cNvPr id="4" name="Footer Placeholder 3">
            <a:extLst>
              <a:ext uri="{FF2B5EF4-FFF2-40B4-BE49-F238E27FC236}">
                <a16:creationId xmlns:a16="http://schemas.microsoft.com/office/drawing/2014/main" id="{8263328E-C915-CF49-8E4E-5E3A4037C447}"/>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192D5BCD-DBD7-8A49-BF16-33F43F91C63E}"/>
              </a:ext>
            </a:extLst>
          </p:cNvPr>
          <p:cNvSpPr>
            <a:spLocks noGrp="1"/>
          </p:cNvSpPr>
          <p:nvPr>
            <p:ph type="sldNum" sz="quarter" idx="12"/>
          </p:nvPr>
        </p:nvSpPr>
        <p:spPr/>
        <p:txBody>
          <a:bodyPr/>
          <a:lstStyle/>
          <a:p>
            <a:fld id="{0264EB31-4F97-4EAC-AEBF-3978FBE8642D}" type="slidenum">
              <a:rPr lang="en-US" smtClean="0"/>
              <a:pPr/>
              <a:t>38</a:t>
            </a:fld>
            <a:endParaRPr lang="en-US" dirty="0"/>
          </a:p>
        </p:txBody>
      </p:sp>
    </p:spTree>
    <p:extLst>
      <p:ext uri="{BB962C8B-B14F-4D97-AF65-F5344CB8AC3E}">
        <p14:creationId xmlns:p14="http://schemas.microsoft.com/office/powerpoint/2010/main" val="2100630391"/>
      </p:ext>
    </p:extLst>
  </p:cSld>
  <p:clrMapOvr>
    <a:masterClrMapping/>
  </p:clrMapOvr>
  <mc:AlternateContent xmlns:mc="http://schemas.openxmlformats.org/markup-compatibility/2006" xmlns:p14="http://schemas.microsoft.com/office/powerpoint/2010/main">
    <mc:Choice Requires="p14">
      <p:transition spd="slow" p14:dur="2000" advTm="4611"/>
    </mc:Choice>
    <mc:Fallback xmlns="">
      <p:transition spd="slow" advTm="4611"/>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52594CF4-71BD-D44D-94EC-099D77AECF92}"/>
              </a:ext>
            </a:extLst>
          </p:cNvPr>
          <p:cNvSpPr>
            <a:spLocks noGrp="1"/>
          </p:cNvSpPr>
          <p:nvPr>
            <p:ph type="sldNum" sz="quarter" idx="12"/>
          </p:nvPr>
        </p:nvSpPr>
        <p:spPr/>
        <p:txBody>
          <a:bodyPr/>
          <a:lstStyle/>
          <a:p>
            <a:fld id="{0264EB31-4F97-4EAC-AEBF-3978FBE8642D}" type="slidenum">
              <a:rPr lang="en-US" smtClean="0"/>
              <a:pPr/>
              <a:t>39</a:t>
            </a:fld>
            <a:endParaRPr lang="en-US" dirty="0"/>
          </a:p>
        </p:txBody>
      </p:sp>
      <p:sp>
        <p:nvSpPr>
          <p:cNvPr id="6" name="TextBox 5">
            <a:extLst>
              <a:ext uri="{FF2B5EF4-FFF2-40B4-BE49-F238E27FC236}">
                <a16:creationId xmlns:a16="http://schemas.microsoft.com/office/drawing/2014/main" id="{C7214B98-E9E7-644B-AFB8-C30FBED0F25D}"/>
              </a:ext>
            </a:extLst>
          </p:cNvPr>
          <p:cNvSpPr txBox="1"/>
          <p:nvPr/>
        </p:nvSpPr>
        <p:spPr>
          <a:xfrm>
            <a:off x="5292867" y="2904632"/>
            <a:ext cx="2105006" cy="400110"/>
          </a:xfrm>
          <a:prstGeom prst="rect">
            <a:avLst/>
          </a:prstGeom>
          <a:noFill/>
        </p:spPr>
        <p:txBody>
          <a:bodyPr wrap="square" rtlCol="0">
            <a:spAutoFit/>
          </a:bodyPr>
          <a:lstStyle/>
          <a:p>
            <a:pPr algn="ctr"/>
            <a:r>
              <a:rPr lang="en-US" sz="2000" dirty="0">
                <a:solidFill>
                  <a:schemeClr val="accent6"/>
                </a:solidFill>
                <a:latin typeface="Arial" panose="020B0604020202020204" pitchFamily="34" charset="0"/>
                <a:ea typeface="CMU Sans Serif Medium" panose="02000603000000000000" pitchFamily="2" charset="0"/>
                <a:cs typeface="Arial" panose="020B0604020202020204" pitchFamily="34" charset="0"/>
              </a:rPr>
              <a:t>Synthesis</a:t>
            </a:r>
          </a:p>
        </p:txBody>
      </p:sp>
      <p:grpSp>
        <p:nvGrpSpPr>
          <p:cNvPr id="7" name="Group 6">
            <a:extLst>
              <a:ext uri="{FF2B5EF4-FFF2-40B4-BE49-F238E27FC236}">
                <a16:creationId xmlns:a16="http://schemas.microsoft.com/office/drawing/2014/main" id="{708D5D5E-5E96-5946-815E-EB5EC3F1CD91}"/>
              </a:ext>
            </a:extLst>
          </p:cNvPr>
          <p:cNvGrpSpPr>
            <a:grpSpLocks noChangeAspect="1"/>
          </p:cNvGrpSpPr>
          <p:nvPr/>
        </p:nvGrpSpPr>
        <p:grpSpPr>
          <a:xfrm>
            <a:off x="5641744" y="1666717"/>
            <a:ext cx="1324984" cy="1181504"/>
            <a:chOff x="2881745" y="7232073"/>
            <a:chExt cx="4298993" cy="3833458"/>
          </a:xfrm>
          <a:noFill/>
        </p:grpSpPr>
        <p:pic>
          <p:nvPicPr>
            <p:cNvPr id="8" name="Picture 7">
              <a:extLst>
                <a:ext uri="{FF2B5EF4-FFF2-40B4-BE49-F238E27FC236}">
                  <a16:creationId xmlns:a16="http://schemas.microsoft.com/office/drawing/2014/main" id="{69630B2D-09FB-CD48-9625-7D383358B63C}"/>
                </a:ext>
              </a:extLst>
            </p:cNvPr>
            <p:cNvPicPr>
              <a:picLocks noChangeAspect="1"/>
            </p:cNvPicPr>
            <p:nvPr/>
          </p:nvPicPr>
          <p:blipFill rotWithShape="1">
            <a:blip r:embed="rId3" cstate="print">
              <a:duotone>
                <a:schemeClr val="accent6">
                  <a:shade val="45000"/>
                  <a:satMod val="135000"/>
                </a:schemeClr>
                <a:prstClr val="white"/>
              </a:duotone>
              <a:extLst>
                <a:ext uri="{28A0092B-C50C-407E-A947-70E740481C1C}">
                  <a14:useLocalDpi xmlns:a14="http://schemas.microsoft.com/office/drawing/2010/main"/>
                </a:ext>
              </a:extLst>
            </a:blip>
            <a:srcRect/>
            <a:stretch/>
          </p:blipFill>
          <p:spPr>
            <a:xfrm>
              <a:off x="2881745" y="7232073"/>
              <a:ext cx="4298993" cy="3833458"/>
            </a:xfrm>
            <a:prstGeom prst="rect">
              <a:avLst/>
            </a:prstGeom>
            <a:grpFill/>
          </p:spPr>
        </p:pic>
        <p:pic>
          <p:nvPicPr>
            <p:cNvPr id="9" name="Picture 8">
              <a:extLst>
                <a:ext uri="{FF2B5EF4-FFF2-40B4-BE49-F238E27FC236}">
                  <a16:creationId xmlns:a16="http://schemas.microsoft.com/office/drawing/2014/main" id="{30EBBC98-EC88-A448-9150-6CDB009DD9A6}"/>
                </a:ext>
              </a:extLst>
            </p:cNvPr>
            <p:cNvPicPr>
              <a:picLocks noChangeAspect="1"/>
            </p:cNvPicPr>
            <p:nvPr/>
          </p:nvPicPr>
          <p:blipFill rotWithShape="1">
            <a:blip r:embed="rId4" cstate="print">
              <a:duotone>
                <a:schemeClr val="accent6">
                  <a:shade val="45000"/>
                  <a:satMod val="135000"/>
                </a:schemeClr>
                <a:prstClr val="white"/>
              </a:duotone>
              <a:extLst>
                <a:ext uri="{28A0092B-C50C-407E-A947-70E740481C1C}">
                  <a14:useLocalDpi xmlns:a14="http://schemas.microsoft.com/office/drawing/2010/main"/>
                </a:ext>
              </a:extLst>
            </a:blip>
            <a:srcRect/>
            <a:stretch/>
          </p:blipFill>
          <p:spPr>
            <a:xfrm>
              <a:off x="3352799" y="9415897"/>
              <a:ext cx="1512835" cy="1362878"/>
            </a:xfrm>
            <a:prstGeom prst="rect">
              <a:avLst/>
            </a:prstGeom>
            <a:grpFill/>
          </p:spPr>
        </p:pic>
      </p:grpSp>
      <p:sp>
        <p:nvSpPr>
          <p:cNvPr id="10" name="Left Arrow 9">
            <a:extLst>
              <a:ext uri="{FF2B5EF4-FFF2-40B4-BE49-F238E27FC236}">
                <a16:creationId xmlns:a16="http://schemas.microsoft.com/office/drawing/2014/main" id="{10D00776-1C67-1641-B4B5-38974B13598C}"/>
              </a:ext>
            </a:extLst>
          </p:cNvPr>
          <p:cNvSpPr/>
          <p:nvPr/>
        </p:nvSpPr>
        <p:spPr>
          <a:xfrm>
            <a:off x="8270189" y="4237904"/>
            <a:ext cx="2279310" cy="329303"/>
          </a:xfrm>
          <a:prstGeom prst="leftArrow">
            <a:avLst>
              <a:gd name="adj1" fmla="val 53239"/>
              <a:gd name="adj2" fmla="val 0"/>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000" dirty="0"/>
          </a:p>
        </p:txBody>
      </p:sp>
      <p:sp>
        <p:nvSpPr>
          <p:cNvPr id="11" name="Bent Arrow 10">
            <a:extLst>
              <a:ext uri="{FF2B5EF4-FFF2-40B4-BE49-F238E27FC236}">
                <a16:creationId xmlns:a16="http://schemas.microsoft.com/office/drawing/2014/main" id="{49F92908-8489-1242-8250-5363EF7F96F0}"/>
              </a:ext>
            </a:extLst>
          </p:cNvPr>
          <p:cNvSpPr/>
          <p:nvPr/>
        </p:nvSpPr>
        <p:spPr>
          <a:xfrm flipH="1" flipV="1">
            <a:off x="6769402" y="3621955"/>
            <a:ext cx="2173298" cy="1026389"/>
          </a:xfrm>
          <a:prstGeom prst="bentArrow">
            <a:avLst>
              <a:gd name="adj1" fmla="val 32504"/>
              <a:gd name="adj2" fmla="val 29502"/>
              <a:gd name="adj3" fmla="val 0"/>
              <a:gd name="adj4" fmla="val 43750"/>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000">
              <a:solidFill>
                <a:schemeClr val="tx1"/>
              </a:solidFill>
            </a:endParaRPr>
          </a:p>
        </p:txBody>
      </p:sp>
      <p:sp>
        <p:nvSpPr>
          <p:cNvPr id="12" name="TextBox 11">
            <a:extLst>
              <a:ext uri="{FF2B5EF4-FFF2-40B4-BE49-F238E27FC236}">
                <a16:creationId xmlns:a16="http://schemas.microsoft.com/office/drawing/2014/main" id="{C901C411-8A78-474B-8285-F8258E5D66CA}"/>
              </a:ext>
            </a:extLst>
          </p:cNvPr>
          <p:cNvSpPr txBox="1"/>
          <p:nvPr/>
        </p:nvSpPr>
        <p:spPr>
          <a:xfrm>
            <a:off x="2807258" y="2904632"/>
            <a:ext cx="2105006" cy="400110"/>
          </a:xfrm>
          <a:prstGeom prst="rect">
            <a:avLst/>
          </a:prstGeom>
          <a:noFill/>
        </p:spPr>
        <p:txBody>
          <a:bodyPr wrap="square" rtlCol="0">
            <a:spAutoFit/>
          </a:bodyPr>
          <a:lstStyle/>
          <a:p>
            <a:pPr algn="ctr"/>
            <a:r>
              <a:rPr lang="en-US" sz="2000" dirty="0">
                <a:solidFill>
                  <a:schemeClr val="accent6"/>
                </a:solidFill>
                <a:latin typeface="Arial" panose="020B0604020202020204" pitchFamily="34" charset="0"/>
                <a:ea typeface="CMU Sans Serif Medium" panose="02000603000000000000" pitchFamily="2" charset="0"/>
                <a:cs typeface="Arial" panose="020B0604020202020204" pitchFamily="34" charset="0"/>
              </a:rPr>
              <a:t>Design</a:t>
            </a:r>
          </a:p>
        </p:txBody>
      </p:sp>
      <p:sp>
        <p:nvSpPr>
          <p:cNvPr id="13" name="TextBox 12">
            <a:extLst>
              <a:ext uri="{FF2B5EF4-FFF2-40B4-BE49-F238E27FC236}">
                <a16:creationId xmlns:a16="http://schemas.microsoft.com/office/drawing/2014/main" id="{A8E25CD5-3107-1D4D-B3F8-5EBAB206DF9F}"/>
              </a:ext>
            </a:extLst>
          </p:cNvPr>
          <p:cNvSpPr txBox="1"/>
          <p:nvPr/>
        </p:nvSpPr>
        <p:spPr>
          <a:xfrm>
            <a:off x="7787443" y="2904632"/>
            <a:ext cx="2105006" cy="400110"/>
          </a:xfrm>
          <a:prstGeom prst="rect">
            <a:avLst/>
          </a:prstGeom>
          <a:noFill/>
        </p:spPr>
        <p:txBody>
          <a:bodyPr wrap="square" rtlCol="0">
            <a:spAutoFit/>
          </a:bodyPr>
          <a:lstStyle/>
          <a:p>
            <a:pPr algn="ctr"/>
            <a:r>
              <a:rPr lang="en-US" sz="2000" dirty="0">
                <a:latin typeface="Arial" panose="020B0604020202020204" pitchFamily="34" charset="0"/>
                <a:ea typeface="CMU Sans Serif Medium" panose="02000603000000000000" pitchFamily="2" charset="0"/>
                <a:cs typeface="Arial" panose="020B0604020202020204" pitchFamily="34" charset="0"/>
              </a:rPr>
              <a:t>Validation</a:t>
            </a:r>
          </a:p>
        </p:txBody>
      </p:sp>
      <p:sp>
        <p:nvSpPr>
          <p:cNvPr id="14" name="TextBox 13">
            <a:extLst>
              <a:ext uri="{FF2B5EF4-FFF2-40B4-BE49-F238E27FC236}">
                <a16:creationId xmlns:a16="http://schemas.microsoft.com/office/drawing/2014/main" id="{4D9EA336-AC87-AB43-BC57-50DBC50A43FA}"/>
              </a:ext>
            </a:extLst>
          </p:cNvPr>
          <p:cNvSpPr txBox="1"/>
          <p:nvPr/>
        </p:nvSpPr>
        <p:spPr>
          <a:xfrm>
            <a:off x="450599" y="5089458"/>
            <a:ext cx="2105006" cy="400110"/>
          </a:xfrm>
          <a:prstGeom prst="rect">
            <a:avLst/>
          </a:prstGeom>
          <a:noFill/>
        </p:spPr>
        <p:txBody>
          <a:bodyPr wrap="square" rtlCol="0">
            <a:spAutoFit/>
          </a:bodyPr>
          <a:lstStyle/>
          <a:p>
            <a:pPr algn="ctr"/>
            <a:r>
              <a:rPr lang="en-US" sz="2000" dirty="0">
                <a:latin typeface="Arial" panose="020B0604020202020204" pitchFamily="34" charset="0"/>
                <a:ea typeface="CMU Sans Serif Medium" panose="02000603000000000000" pitchFamily="2" charset="0"/>
                <a:cs typeface="Arial" panose="020B0604020202020204" pitchFamily="34" charset="0"/>
              </a:rPr>
              <a:t>Understanding</a:t>
            </a:r>
          </a:p>
        </p:txBody>
      </p:sp>
      <p:pic>
        <p:nvPicPr>
          <p:cNvPr id="15" name="Picture 14">
            <a:extLst>
              <a:ext uri="{FF2B5EF4-FFF2-40B4-BE49-F238E27FC236}">
                <a16:creationId xmlns:a16="http://schemas.microsoft.com/office/drawing/2014/main" id="{D0425BCD-7EE8-DD49-BDE2-97066CF05925}"/>
              </a:ext>
            </a:extLst>
          </p:cNvPr>
          <p:cNvPicPr>
            <a:picLocks noChangeAspect="1"/>
          </p:cNvPicPr>
          <p:nvPr/>
        </p:nvPicPr>
        <p:blipFill rotWithShape="1">
          <a:blip r:embed="rId5" cstate="print">
            <a:duotone>
              <a:schemeClr val="accent6">
                <a:shade val="45000"/>
                <a:satMod val="135000"/>
              </a:schemeClr>
              <a:prstClr val="white"/>
            </a:duotone>
            <a:extLst>
              <a:ext uri="{28A0092B-C50C-407E-A947-70E740481C1C}">
                <a14:useLocalDpi xmlns:a14="http://schemas.microsoft.com/office/drawing/2010/main"/>
              </a:ext>
            </a:extLst>
          </a:blip>
          <a:srcRect/>
          <a:stretch/>
        </p:blipFill>
        <p:spPr>
          <a:xfrm>
            <a:off x="5777626" y="3802032"/>
            <a:ext cx="1324984" cy="1231124"/>
          </a:xfrm>
          <a:prstGeom prst="rect">
            <a:avLst/>
          </a:prstGeom>
        </p:spPr>
      </p:pic>
      <p:pic>
        <p:nvPicPr>
          <p:cNvPr id="16" name="Picture 15">
            <a:extLst>
              <a:ext uri="{FF2B5EF4-FFF2-40B4-BE49-F238E27FC236}">
                <a16:creationId xmlns:a16="http://schemas.microsoft.com/office/drawing/2014/main" id="{2D0F546C-CB85-7046-8A21-BDA14C685DC8}"/>
              </a:ext>
            </a:extLst>
          </p:cNvPr>
          <p:cNvPicPr>
            <a:picLocks noChangeAspect="1"/>
          </p:cNvPicPr>
          <p:nvPr/>
        </p:nvPicPr>
        <p:blipFill rotWithShape="1">
          <a:blip r:embed="rId6" cstate="print">
            <a:duotone>
              <a:schemeClr val="accent6">
                <a:shade val="45000"/>
                <a:satMod val="135000"/>
              </a:schemeClr>
              <a:prstClr val="white"/>
            </a:duotone>
            <a:extLst>
              <a:ext uri="{28A0092B-C50C-407E-A947-70E740481C1C}">
                <a14:useLocalDpi xmlns:a14="http://schemas.microsoft.com/office/drawing/2010/main"/>
              </a:ext>
            </a:extLst>
          </a:blip>
          <a:srcRect/>
          <a:stretch/>
        </p:blipFill>
        <p:spPr>
          <a:xfrm>
            <a:off x="3299544" y="1783718"/>
            <a:ext cx="1145812" cy="991274"/>
          </a:xfrm>
          <a:prstGeom prst="rect">
            <a:avLst/>
          </a:prstGeom>
        </p:spPr>
      </p:pic>
      <p:sp>
        <p:nvSpPr>
          <p:cNvPr id="17" name="Bent Arrow 16">
            <a:extLst>
              <a:ext uri="{FF2B5EF4-FFF2-40B4-BE49-F238E27FC236}">
                <a16:creationId xmlns:a16="http://schemas.microsoft.com/office/drawing/2014/main" id="{E247A49C-3AD8-8F4B-9FF0-EE3CE0A8F14E}"/>
              </a:ext>
            </a:extLst>
          </p:cNvPr>
          <p:cNvSpPr/>
          <p:nvPr/>
        </p:nvSpPr>
        <p:spPr>
          <a:xfrm flipH="1" flipV="1">
            <a:off x="7390101" y="3347445"/>
            <a:ext cx="1549110" cy="1227773"/>
          </a:xfrm>
          <a:prstGeom prst="bentArrow">
            <a:avLst>
              <a:gd name="adj1" fmla="val 15830"/>
              <a:gd name="adj2" fmla="val 13384"/>
              <a:gd name="adj3" fmla="val 14995"/>
              <a:gd name="adj4" fmla="val 43750"/>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000">
              <a:solidFill>
                <a:schemeClr val="tx1"/>
              </a:solidFill>
            </a:endParaRPr>
          </a:p>
        </p:txBody>
      </p:sp>
      <p:sp>
        <p:nvSpPr>
          <p:cNvPr id="18" name="Left Arrow 17">
            <a:extLst>
              <a:ext uri="{FF2B5EF4-FFF2-40B4-BE49-F238E27FC236}">
                <a16:creationId xmlns:a16="http://schemas.microsoft.com/office/drawing/2014/main" id="{8130AF31-B5F6-5541-BC6E-77F35F62418C}"/>
              </a:ext>
            </a:extLst>
          </p:cNvPr>
          <p:cNvSpPr/>
          <p:nvPr/>
        </p:nvSpPr>
        <p:spPr>
          <a:xfrm rot="10800000">
            <a:off x="7300896" y="2152787"/>
            <a:ext cx="832759" cy="329303"/>
          </a:xfrm>
          <a:prstGeom prst="leftArrow">
            <a:avLst>
              <a:gd name="adj1" fmla="val 53239"/>
              <a:gd name="adj2" fmla="val 42226"/>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000"/>
          </a:p>
        </p:txBody>
      </p:sp>
      <p:sp>
        <p:nvSpPr>
          <p:cNvPr id="19" name="Left Arrow 18">
            <a:extLst>
              <a:ext uri="{FF2B5EF4-FFF2-40B4-BE49-F238E27FC236}">
                <a16:creationId xmlns:a16="http://schemas.microsoft.com/office/drawing/2014/main" id="{36A88BAF-9C05-C44A-AF92-47E4BFCB8E9A}"/>
              </a:ext>
            </a:extLst>
          </p:cNvPr>
          <p:cNvSpPr/>
          <p:nvPr/>
        </p:nvSpPr>
        <p:spPr>
          <a:xfrm rot="10800000">
            <a:off x="4656543" y="2152787"/>
            <a:ext cx="869592" cy="329303"/>
          </a:xfrm>
          <a:prstGeom prst="leftArrow">
            <a:avLst>
              <a:gd name="adj1" fmla="val 53239"/>
              <a:gd name="adj2" fmla="val 42226"/>
            </a:avLst>
          </a:prstGeom>
          <a:solidFill>
            <a:schemeClr val="accent6"/>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000"/>
          </a:p>
        </p:txBody>
      </p:sp>
      <p:sp>
        <p:nvSpPr>
          <p:cNvPr id="20" name="TextBox 19">
            <a:extLst>
              <a:ext uri="{FF2B5EF4-FFF2-40B4-BE49-F238E27FC236}">
                <a16:creationId xmlns:a16="http://schemas.microsoft.com/office/drawing/2014/main" id="{CF527C58-8807-EE45-8DBA-BDDF8FCCDB83}"/>
              </a:ext>
            </a:extLst>
          </p:cNvPr>
          <p:cNvSpPr txBox="1"/>
          <p:nvPr/>
        </p:nvSpPr>
        <p:spPr>
          <a:xfrm>
            <a:off x="5387615" y="5075860"/>
            <a:ext cx="2105006" cy="400110"/>
          </a:xfrm>
          <a:prstGeom prst="rect">
            <a:avLst/>
          </a:prstGeom>
          <a:noFill/>
        </p:spPr>
        <p:txBody>
          <a:bodyPr wrap="square" rtlCol="0">
            <a:spAutoFit/>
          </a:bodyPr>
          <a:lstStyle/>
          <a:p>
            <a:pPr algn="ctr"/>
            <a:r>
              <a:rPr lang="en-US" sz="2000" dirty="0">
                <a:solidFill>
                  <a:schemeClr val="accent6"/>
                </a:solidFill>
                <a:latin typeface="Arial" panose="020B0604020202020204" pitchFamily="34" charset="0"/>
                <a:ea typeface="CMU Sans Serif Medium" panose="02000603000000000000" pitchFamily="2" charset="0"/>
                <a:cs typeface="Arial" panose="020B0604020202020204" pitchFamily="34" charset="0"/>
              </a:rPr>
              <a:t>Modeling</a:t>
            </a:r>
          </a:p>
        </p:txBody>
      </p:sp>
      <p:sp>
        <p:nvSpPr>
          <p:cNvPr id="21" name="Left Arrow 20">
            <a:extLst>
              <a:ext uri="{FF2B5EF4-FFF2-40B4-BE49-F238E27FC236}">
                <a16:creationId xmlns:a16="http://schemas.microsoft.com/office/drawing/2014/main" id="{CDCE5920-DC83-534A-9CD4-99A2F3971234}"/>
              </a:ext>
            </a:extLst>
          </p:cNvPr>
          <p:cNvSpPr/>
          <p:nvPr/>
        </p:nvSpPr>
        <p:spPr>
          <a:xfrm>
            <a:off x="2219482" y="4245080"/>
            <a:ext cx="2692782" cy="329303"/>
          </a:xfrm>
          <a:prstGeom prst="leftArrow">
            <a:avLst>
              <a:gd name="adj1" fmla="val 53239"/>
              <a:gd name="adj2" fmla="val 42226"/>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000"/>
          </a:p>
        </p:txBody>
      </p:sp>
      <p:grpSp>
        <p:nvGrpSpPr>
          <p:cNvPr id="22" name="Group 21">
            <a:extLst>
              <a:ext uri="{FF2B5EF4-FFF2-40B4-BE49-F238E27FC236}">
                <a16:creationId xmlns:a16="http://schemas.microsoft.com/office/drawing/2014/main" id="{780F1799-18A2-224A-A0F5-BFBD99E84CBC}"/>
              </a:ext>
            </a:extLst>
          </p:cNvPr>
          <p:cNvGrpSpPr/>
          <p:nvPr/>
        </p:nvGrpSpPr>
        <p:grpSpPr>
          <a:xfrm>
            <a:off x="3576017" y="3288978"/>
            <a:ext cx="1907189" cy="1233570"/>
            <a:chOff x="5939395" y="8235522"/>
            <a:chExt cx="3563933" cy="1683184"/>
          </a:xfrm>
        </p:grpSpPr>
        <p:sp>
          <p:nvSpPr>
            <p:cNvPr id="23" name="Bent Arrow 22">
              <a:extLst>
                <a:ext uri="{FF2B5EF4-FFF2-40B4-BE49-F238E27FC236}">
                  <a16:creationId xmlns:a16="http://schemas.microsoft.com/office/drawing/2014/main" id="{7D58E0AE-35CA-C54B-A371-D9BF2FA834F2}"/>
                </a:ext>
              </a:extLst>
            </p:cNvPr>
            <p:cNvSpPr/>
            <p:nvPr/>
          </p:nvSpPr>
          <p:spPr>
            <a:xfrm rot="16200000">
              <a:off x="6394797" y="7780120"/>
              <a:ext cx="1683184" cy="2593987"/>
            </a:xfrm>
            <a:prstGeom prst="bentArrow">
              <a:avLst>
                <a:gd name="adj1" fmla="val 32504"/>
                <a:gd name="adj2" fmla="val 29502"/>
                <a:gd name="adj3" fmla="val 25000"/>
                <a:gd name="adj4" fmla="val 43750"/>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000">
                <a:solidFill>
                  <a:schemeClr val="tx1"/>
                </a:solidFill>
              </a:endParaRPr>
            </a:p>
          </p:txBody>
        </p:sp>
        <p:sp>
          <p:nvSpPr>
            <p:cNvPr id="24" name="Bent Arrow 23">
              <a:extLst>
                <a:ext uri="{FF2B5EF4-FFF2-40B4-BE49-F238E27FC236}">
                  <a16:creationId xmlns:a16="http://schemas.microsoft.com/office/drawing/2014/main" id="{7E10EB71-CB9B-5048-B324-2C97EE93EB4E}"/>
                </a:ext>
              </a:extLst>
            </p:cNvPr>
            <p:cNvSpPr/>
            <p:nvPr/>
          </p:nvSpPr>
          <p:spPr>
            <a:xfrm rot="16200000">
              <a:off x="7041869" y="7433958"/>
              <a:ext cx="1587949" cy="3334969"/>
            </a:xfrm>
            <a:prstGeom prst="bentArrow">
              <a:avLst>
                <a:gd name="adj1" fmla="val 16247"/>
                <a:gd name="adj2" fmla="val 16931"/>
                <a:gd name="adj3" fmla="val 19972"/>
                <a:gd name="adj4" fmla="val 43750"/>
              </a:avLst>
            </a:prstGeom>
            <a:solidFill>
              <a:schemeClr val="accent6"/>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000">
                <a:solidFill>
                  <a:schemeClr val="tx1"/>
                </a:solidFill>
              </a:endParaRPr>
            </a:p>
          </p:txBody>
        </p:sp>
      </p:grpSp>
      <p:grpSp>
        <p:nvGrpSpPr>
          <p:cNvPr id="25" name="Group 24">
            <a:extLst>
              <a:ext uri="{FF2B5EF4-FFF2-40B4-BE49-F238E27FC236}">
                <a16:creationId xmlns:a16="http://schemas.microsoft.com/office/drawing/2014/main" id="{F8387E86-EDF6-554C-8CAC-55B5C9456149}"/>
              </a:ext>
            </a:extLst>
          </p:cNvPr>
          <p:cNvGrpSpPr/>
          <p:nvPr/>
        </p:nvGrpSpPr>
        <p:grpSpPr>
          <a:xfrm>
            <a:off x="8270189" y="1858423"/>
            <a:ext cx="1182392" cy="865566"/>
            <a:chOff x="18188364" y="5772543"/>
            <a:chExt cx="2142850" cy="1568665"/>
          </a:xfrm>
        </p:grpSpPr>
        <p:sp>
          <p:nvSpPr>
            <p:cNvPr id="26" name="Freeform 25">
              <a:extLst>
                <a:ext uri="{FF2B5EF4-FFF2-40B4-BE49-F238E27FC236}">
                  <a16:creationId xmlns:a16="http://schemas.microsoft.com/office/drawing/2014/main" id="{6B0E584F-E875-1D40-B191-EB7196F7D455}"/>
                </a:ext>
              </a:extLst>
            </p:cNvPr>
            <p:cNvSpPr/>
            <p:nvPr/>
          </p:nvSpPr>
          <p:spPr>
            <a:xfrm>
              <a:off x="18188364" y="5972647"/>
              <a:ext cx="2027928" cy="1286003"/>
            </a:xfrm>
            <a:custGeom>
              <a:avLst/>
              <a:gdLst>
                <a:gd name="connsiteX0" fmla="*/ 0 w 3213462"/>
                <a:gd name="connsiteY0" fmla="*/ 141027 h 2178832"/>
                <a:gd name="connsiteX1" fmla="*/ 914400 w 3213462"/>
                <a:gd name="connsiteY1" fmla="*/ 167152 h 2178832"/>
                <a:gd name="connsiteX2" fmla="*/ 2116182 w 3213462"/>
                <a:gd name="connsiteY2" fmla="*/ 1813072 h 2178832"/>
                <a:gd name="connsiteX3" fmla="*/ 3213462 w 3213462"/>
                <a:gd name="connsiteY3" fmla="*/ 2178832 h 2178832"/>
                <a:gd name="connsiteX0" fmla="*/ 0 w 3213462"/>
                <a:gd name="connsiteY0" fmla="*/ 43617 h 2081422"/>
                <a:gd name="connsiteX1" fmla="*/ 1227908 w 3213462"/>
                <a:gd name="connsiteY1" fmla="*/ 357125 h 2081422"/>
                <a:gd name="connsiteX2" fmla="*/ 2116182 w 3213462"/>
                <a:gd name="connsiteY2" fmla="*/ 1715662 h 2081422"/>
                <a:gd name="connsiteX3" fmla="*/ 3213462 w 3213462"/>
                <a:gd name="connsiteY3" fmla="*/ 2081422 h 2081422"/>
                <a:gd name="connsiteX0" fmla="*/ 0 w 3213462"/>
                <a:gd name="connsiteY0" fmla="*/ 43617 h 2081422"/>
                <a:gd name="connsiteX1" fmla="*/ 1227908 w 3213462"/>
                <a:gd name="connsiteY1" fmla="*/ 357125 h 2081422"/>
                <a:gd name="connsiteX2" fmla="*/ 2116182 w 3213462"/>
                <a:gd name="connsiteY2" fmla="*/ 1715662 h 2081422"/>
                <a:gd name="connsiteX3" fmla="*/ 3213462 w 3213462"/>
                <a:gd name="connsiteY3" fmla="*/ 2081422 h 2081422"/>
                <a:gd name="connsiteX0" fmla="*/ 0 w 3213462"/>
                <a:gd name="connsiteY0" fmla="*/ 12795 h 2050600"/>
                <a:gd name="connsiteX1" fmla="*/ 1227908 w 3213462"/>
                <a:gd name="connsiteY1" fmla="*/ 326303 h 2050600"/>
                <a:gd name="connsiteX2" fmla="*/ 2116182 w 3213462"/>
                <a:gd name="connsiteY2" fmla="*/ 1684840 h 2050600"/>
                <a:gd name="connsiteX3" fmla="*/ 3213462 w 3213462"/>
                <a:gd name="connsiteY3" fmla="*/ 2050600 h 2050600"/>
                <a:gd name="connsiteX0" fmla="*/ 0 w 3213462"/>
                <a:gd name="connsiteY0" fmla="*/ 0 h 2037805"/>
                <a:gd name="connsiteX1" fmla="*/ 1227908 w 3213462"/>
                <a:gd name="connsiteY1" fmla="*/ 313508 h 2037805"/>
                <a:gd name="connsiteX2" fmla="*/ 2116182 w 3213462"/>
                <a:gd name="connsiteY2" fmla="*/ 1672045 h 2037805"/>
                <a:gd name="connsiteX3" fmla="*/ 3213462 w 3213462"/>
                <a:gd name="connsiteY3" fmla="*/ 2037805 h 2037805"/>
                <a:gd name="connsiteX0" fmla="*/ 0 w 3213462"/>
                <a:gd name="connsiteY0" fmla="*/ 0 h 2037805"/>
                <a:gd name="connsiteX1" fmla="*/ 1593668 w 3213462"/>
                <a:gd name="connsiteY1" fmla="*/ 966650 h 2037805"/>
                <a:gd name="connsiteX2" fmla="*/ 2116182 w 3213462"/>
                <a:gd name="connsiteY2" fmla="*/ 1672045 h 2037805"/>
                <a:gd name="connsiteX3" fmla="*/ 3213462 w 3213462"/>
                <a:gd name="connsiteY3" fmla="*/ 2037805 h 2037805"/>
                <a:gd name="connsiteX0" fmla="*/ 0 w 3213462"/>
                <a:gd name="connsiteY0" fmla="*/ 0 h 2037805"/>
                <a:gd name="connsiteX1" fmla="*/ 1593668 w 3213462"/>
                <a:gd name="connsiteY1" fmla="*/ 966650 h 2037805"/>
                <a:gd name="connsiteX2" fmla="*/ 2116182 w 3213462"/>
                <a:gd name="connsiteY2" fmla="*/ 1672045 h 2037805"/>
                <a:gd name="connsiteX3" fmla="*/ 3213462 w 3213462"/>
                <a:gd name="connsiteY3" fmla="*/ 2037805 h 2037805"/>
                <a:gd name="connsiteX0" fmla="*/ 0 w 3213462"/>
                <a:gd name="connsiteY0" fmla="*/ 0 h 2037805"/>
                <a:gd name="connsiteX1" fmla="*/ 1593668 w 3213462"/>
                <a:gd name="connsiteY1" fmla="*/ 966650 h 2037805"/>
                <a:gd name="connsiteX2" fmla="*/ 3213462 w 3213462"/>
                <a:gd name="connsiteY2" fmla="*/ 2037805 h 2037805"/>
                <a:gd name="connsiteX0" fmla="*/ 0 w 3213462"/>
                <a:gd name="connsiteY0" fmla="*/ 0 h 2037805"/>
                <a:gd name="connsiteX1" fmla="*/ 1593668 w 3213462"/>
                <a:gd name="connsiteY1" fmla="*/ 966650 h 2037805"/>
                <a:gd name="connsiteX2" fmla="*/ 3213462 w 3213462"/>
                <a:gd name="connsiteY2" fmla="*/ 2037805 h 2037805"/>
                <a:gd name="connsiteX0" fmla="*/ 0 w 3213462"/>
                <a:gd name="connsiteY0" fmla="*/ 0 h 2037805"/>
                <a:gd name="connsiteX1" fmla="*/ 1593668 w 3213462"/>
                <a:gd name="connsiteY1" fmla="*/ 966650 h 2037805"/>
                <a:gd name="connsiteX2" fmla="*/ 3213462 w 3213462"/>
                <a:gd name="connsiteY2" fmla="*/ 2037805 h 2037805"/>
                <a:gd name="connsiteX0" fmla="*/ 0 w 3213462"/>
                <a:gd name="connsiteY0" fmla="*/ 0 h 2037805"/>
                <a:gd name="connsiteX1" fmla="*/ 3213462 w 3213462"/>
                <a:gd name="connsiteY1" fmla="*/ 2037805 h 2037805"/>
                <a:gd name="connsiteX0" fmla="*/ 0 w 3213462"/>
                <a:gd name="connsiteY0" fmla="*/ 0 h 2037805"/>
                <a:gd name="connsiteX1" fmla="*/ 3213462 w 3213462"/>
                <a:gd name="connsiteY1" fmla="*/ 2037805 h 2037805"/>
                <a:gd name="connsiteX0" fmla="*/ 0 w 3213462"/>
                <a:gd name="connsiteY0" fmla="*/ 0 h 2037805"/>
                <a:gd name="connsiteX1" fmla="*/ 3213462 w 3213462"/>
                <a:gd name="connsiteY1" fmla="*/ 2037805 h 2037805"/>
                <a:gd name="connsiteX0" fmla="*/ 0 w 3213462"/>
                <a:gd name="connsiteY0" fmla="*/ 0 h 2037805"/>
                <a:gd name="connsiteX1" fmla="*/ 3213462 w 3213462"/>
                <a:gd name="connsiteY1" fmla="*/ 2037805 h 2037805"/>
              </a:gdLst>
              <a:ahLst/>
              <a:cxnLst>
                <a:cxn ang="0">
                  <a:pos x="connsiteX0" y="connsiteY0"/>
                </a:cxn>
                <a:cxn ang="0">
                  <a:pos x="connsiteX1" y="connsiteY1"/>
                </a:cxn>
              </a:cxnLst>
              <a:rect l="l" t="t" r="r" b="b"/>
              <a:pathLst>
                <a:path w="3213462" h="2037805">
                  <a:moveTo>
                    <a:pt x="0" y="0"/>
                  </a:moveTo>
                  <a:cubicBezTo>
                    <a:pt x="2455817" y="26124"/>
                    <a:pt x="1332411" y="2037806"/>
                    <a:pt x="3213462" y="2037805"/>
                  </a:cubicBezTo>
                </a:path>
              </a:pathLst>
            </a:cu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27" name="Rectangle 26">
              <a:extLst>
                <a:ext uri="{FF2B5EF4-FFF2-40B4-BE49-F238E27FC236}">
                  <a16:creationId xmlns:a16="http://schemas.microsoft.com/office/drawing/2014/main" id="{8EA2EB33-939B-3542-9E78-7E6FF4B481F8}"/>
                </a:ext>
              </a:extLst>
            </p:cNvPr>
            <p:cNvSpPr/>
            <p:nvPr/>
          </p:nvSpPr>
          <p:spPr>
            <a:xfrm>
              <a:off x="18605795" y="6086051"/>
              <a:ext cx="184002" cy="184002"/>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28" name="Rectangle 27">
              <a:extLst>
                <a:ext uri="{FF2B5EF4-FFF2-40B4-BE49-F238E27FC236}">
                  <a16:creationId xmlns:a16="http://schemas.microsoft.com/office/drawing/2014/main" id="{5769AB6A-B5F9-E047-AAEF-2DD7B2305238}"/>
                </a:ext>
              </a:extLst>
            </p:cNvPr>
            <p:cNvSpPr/>
            <p:nvPr/>
          </p:nvSpPr>
          <p:spPr>
            <a:xfrm>
              <a:off x="18266160" y="5772543"/>
              <a:ext cx="184002" cy="184002"/>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29" name="Rectangle 28">
              <a:extLst>
                <a:ext uri="{FF2B5EF4-FFF2-40B4-BE49-F238E27FC236}">
                  <a16:creationId xmlns:a16="http://schemas.microsoft.com/office/drawing/2014/main" id="{F8D506C2-A5CE-5E40-BA2E-41204116F9DE}"/>
                </a:ext>
              </a:extLst>
            </p:cNvPr>
            <p:cNvSpPr/>
            <p:nvPr/>
          </p:nvSpPr>
          <p:spPr>
            <a:xfrm>
              <a:off x="18971555" y="6086051"/>
              <a:ext cx="184002" cy="184002"/>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30" name="Rectangle 29">
              <a:extLst>
                <a:ext uri="{FF2B5EF4-FFF2-40B4-BE49-F238E27FC236}">
                  <a16:creationId xmlns:a16="http://schemas.microsoft.com/office/drawing/2014/main" id="{8A70AF48-D425-5743-B961-15D0F1A038C5}"/>
                </a:ext>
              </a:extLst>
            </p:cNvPr>
            <p:cNvSpPr/>
            <p:nvPr/>
          </p:nvSpPr>
          <p:spPr>
            <a:xfrm>
              <a:off x="19363441" y="6713068"/>
              <a:ext cx="184002" cy="184002"/>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31" name="Rectangle 30">
              <a:extLst>
                <a:ext uri="{FF2B5EF4-FFF2-40B4-BE49-F238E27FC236}">
                  <a16:creationId xmlns:a16="http://schemas.microsoft.com/office/drawing/2014/main" id="{3806EB4F-18CF-C64A-B52D-25792C02C95E}"/>
                </a:ext>
              </a:extLst>
            </p:cNvPr>
            <p:cNvSpPr/>
            <p:nvPr/>
          </p:nvSpPr>
          <p:spPr>
            <a:xfrm>
              <a:off x="19650824" y="7104954"/>
              <a:ext cx="184002" cy="184002"/>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32" name="Rectangle 31">
              <a:extLst>
                <a:ext uri="{FF2B5EF4-FFF2-40B4-BE49-F238E27FC236}">
                  <a16:creationId xmlns:a16="http://schemas.microsoft.com/office/drawing/2014/main" id="{0A610107-7A83-C64D-B3C8-590CE77BA87D}"/>
                </a:ext>
              </a:extLst>
            </p:cNvPr>
            <p:cNvSpPr/>
            <p:nvPr/>
          </p:nvSpPr>
          <p:spPr>
            <a:xfrm>
              <a:off x="20147212" y="7157206"/>
              <a:ext cx="184002" cy="184002"/>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grpSp>
      <p:pic>
        <p:nvPicPr>
          <p:cNvPr id="33" name="Picture 32">
            <a:extLst>
              <a:ext uri="{FF2B5EF4-FFF2-40B4-BE49-F238E27FC236}">
                <a16:creationId xmlns:a16="http://schemas.microsoft.com/office/drawing/2014/main" id="{A2BD4A24-5AA6-5149-B0B3-04FDD1955B9E}"/>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823257" y="3756957"/>
            <a:ext cx="1360204" cy="1284906"/>
          </a:xfrm>
          <a:prstGeom prst="rect">
            <a:avLst/>
          </a:prstGeom>
        </p:spPr>
      </p:pic>
      <p:sp>
        <p:nvSpPr>
          <p:cNvPr id="34" name="Left Arrow 33">
            <a:extLst>
              <a:ext uri="{FF2B5EF4-FFF2-40B4-BE49-F238E27FC236}">
                <a16:creationId xmlns:a16="http://schemas.microsoft.com/office/drawing/2014/main" id="{3F696688-82D6-FC41-B8C9-3EE1B8CD5AFA}"/>
              </a:ext>
            </a:extLst>
          </p:cNvPr>
          <p:cNvSpPr/>
          <p:nvPr/>
        </p:nvSpPr>
        <p:spPr>
          <a:xfrm rot="10800000">
            <a:off x="2219481" y="2152787"/>
            <a:ext cx="869592" cy="329303"/>
          </a:xfrm>
          <a:prstGeom prst="leftArrow">
            <a:avLst>
              <a:gd name="adj1" fmla="val 53239"/>
              <a:gd name="adj2" fmla="val 42226"/>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571500" indent="-571500" algn="ctr">
              <a:buFont typeface="Arial" panose="020B0604020202020204" pitchFamily="34" charset="0"/>
              <a:buChar char="•"/>
            </a:pPr>
            <a:endParaRPr lang="en-US" sz="1000"/>
          </a:p>
        </p:txBody>
      </p:sp>
      <p:pic>
        <p:nvPicPr>
          <p:cNvPr id="35" name="Picture 34">
            <a:extLst>
              <a:ext uri="{FF2B5EF4-FFF2-40B4-BE49-F238E27FC236}">
                <a16:creationId xmlns:a16="http://schemas.microsoft.com/office/drawing/2014/main" id="{07A63EFB-8D77-CA4F-A213-56F91C19737B}"/>
              </a:ext>
            </a:extLst>
          </p:cNvPr>
          <p:cNvPicPr>
            <a:picLocks noChangeAspect="1"/>
          </p:cNvPicPr>
          <p:nvPr/>
        </p:nvPicPr>
        <p:blipFill rotWithShape="1">
          <a:blip r:embed="rId8" cstate="print">
            <a:extLst>
              <a:ext uri="{28A0092B-C50C-407E-A947-70E740481C1C}">
                <a14:useLocalDpi xmlns:a14="http://schemas.microsoft.com/office/drawing/2010/main"/>
              </a:ext>
            </a:extLst>
          </a:blip>
          <a:srcRect/>
          <a:stretch/>
        </p:blipFill>
        <p:spPr>
          <a:xfrm>
            <a:off x="1094551" y="1932650"/>
            <a:ext cx="868444" cy="828690"/>
          </a:xfrm>
          <a:prstGeom prst="rect">
            <a:avLst/>
          </a:prstGeom>
          <a:ln>
            <a:noFill/>
          </a:ln>
        </p:spPr>
      </p:pic>
      <p:sp>
        <p:nvSpPr>
          <p:cNvPr id="36" name="TextBox 35">
            <a:extLst>
              <a:ext uri="{FF2B5EF4-FFF2-40B4-BE49-F238E27FC236}">
                <a16:creationId xmlns:a16="http://schemas.microsoft.com/office/drawing/2014/main" id="{EAF35032-CC54-D342-9749-D81FDCFAAE4F}"/>
              </a:ext>
            </a:extLst>
          </p:cNvPr>
          <p:cNvSpPr txBox="1"/>
          <p:nvPr/>
        </p:nvSpPr>
        <p:spPr>
          <a:xfrm>
            <a:off x="450599" y="2856931"/>
            <a:ext cx="2105006" cy="400110"/>
          </a:xfrm>
          <a:prstGeom prst="rect">
            <a:avLst/>
          </a:prstGeom>
          <a:noFill/>
          <a:ln>
            <a:noFill/>
          </a:ln>
        </p:spPr>
        <p:txBody>
          <a:bodyPr wrap="square" rtlCol="0">
            <a:spAutoFit/>
          </a:bodyPr>
          <a:lstStyle/>
          <a:p>
            <a:pPr algn="ctr"/>
            <a:r>
              <a:rPr lang="en-US" sz="2000" dirty="0">
                <a:latin typeface="Arial" panose="020B0604020202020204" pitchFamily="34" charset="0"/>
                <a:ea typeface="CMU Sans Serif Medium" panose="02000603000000000000" pitchFamily="2" charset="0"/>
                <a:cs typeface="Arial" panose="020B0604020202020204" pitchFamily="34" charset="0"/>
              </a:rPr>
              <a:t>Goal Definition</a:t>
            </a:r>
          </a:p>
        </p:txBody>
      </p:sp>
      <p:sp>
        <p:nvSpPr>
          <p:cNvPr id="37" name="Left Arrow 36">
            <a:extLst>
              <a:ext uri="{FF2B5EF4-FFF2-40B4-BE49-F238E27FC236}">
                <a16:creationId xmlns:a16="http://schemas.microsoft.com/office/drawing/2014/main" id="{ADFE3783-0111-954A-8FEA-593ABD2DD013}"/>
              </a:ext>
            </a:extLst>
          </p:cNvPr>
          <p:cNvSpPr/>
          <p:nvPr/>
        </p:nvSpPr>
        <p:spPr>
          <a:xfrm rot="10800000">
            <a:off x="9679907" y="2152787"/>
            <a:ext cx="869592" cy="329303"/>
          </a:xfrm>
          <a:prstGeom prst="leftArrow">
            <a:avLst>
              <a:gd name="adj1" fmla="val 53239"/>
              <a:gd name="adj2" fmla="val 42226"/>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571500" indent="-571500" algn="ctr">
              <a:buFont typeface="Arial" panose="020B0604020202020204" pitchFamily="34" charset="0"/>
              <a:buChar char="•"/>
            </a:pPr>
            <a:endParaRPr lang="en-US" sz="1000"/>
          </a:p>
        </p:txBody>
      </p:sp>
      <p:sp>
        <p:nvSpPr>
          <p:cNvPr id="38" name="TextBox 37">
            <a:extLst>
              <a:ext uri="{FF2B5EF4-FFF2-40B4-BE49-F238E27FC236}">
                <a16:creationId xmlns:a16="http://schemas.microsoft.com/office/drawing/2014/main" id="{629FEAC1-6F80-E843-8880-61F27140E511}"/>
              </a:ext>
            </a:extLst>
          </p:cNvPr>
          <p:cNvSpPr txBox="1"/>
          <p:nvPr/>
        </p:nvSpPr>
        <p:spPr>
          <a:xfrm>
            <a:off x="10335936" y="2778100"/>
            <a:ext cx="1938997" cy="707886"/>
          </a:xfrm>
          <a:prstGeom prst="rect">
            <a:avLst/>
          </a:prstGeom>
          <a:noFill/>
        </p:spPr>
        <p:txBody>
          <a:bodyPr wrap="square" rtlCol="0">
            <a:spAutoFit/>
          </a:bodyPr>
          <a:lstStyle/>
          <a:p>
            <a:pPr algn="ctr"/>
            <a:r>
              <a:rPr lang="en-US" sz="2000" dirty="0">
                <a:latin typeface="Arial" panose="020B0604020202020204" pitchFamily="34" charset="0"/>
                <a:ea typeface="CMU Sans Serif Medium" panose="02000603000000000000" pitchFamily="2" charset="0"/>
                <a:cs typeface="Arial" panose="020B0604020202020204" pitchFamily="34" charset="0"/>
              </a:rPr>
              <a:t>Functional Molecules</a:t>
            </a:r>
          </a:p>
        </p:txBody>
      </p:sp>
      <p:pic>
        <p:nvPicPr>
          <p:cNvPr id="39" name="Picture 38">
            <a:extLst>
              <a:ext uri="{FF2B5EF4-FFF2-40B4-BE49-F238E27FC236}">
                <a16:creationId xmlns:a16="http://schemas.microsoft.com/office/drawing/2014/main" id="{FCC9C8F5-89AE-4E40-939B-8C50A2F0AADD}"/>
              </a:ext>
            </a:extLst>
          </p:cNvPr>
          <p:cNvPicPr>
            <a:picLocks noChangeAspect="1"/>
          </p:cNvPicPr>
          <p:nvPr/>
        </p:nvPicPr>
        <p:blipFill rotWithShape="1">
          <a:blip r:embed="rId9" cstate="print">
            <a:extLst>
              <a:ext uri="{28A0092B-C50C-407E-A947-70E740481C1C}">
                <a14:useLocalDpi xmlns:a14="http://schemas.microsoft.com/office/drawing/2010/main"/>
              </a:ext>
            </a:extLst>
          </a:blip>
          <a:srcRect/>
          <a:stretch/>
        </p:blipFill>
        <p:spPr>
          <a:xfrm>
            <a:off x="10677726" y="1730034"/>
            <a:ext cx="1255418" cy="1028558"/>
          </a:xfrm>
          <a:prstGeom prst="rect">
            <a:avLst/>
          </a:prstGeom>
        </p:spPr>
      </p:pic>
      <p:sp>
        <p:nvSpPr>
          <p:cNvPr id="40" name="U-Turn Arrow 39">
            <a:extLst>
              <a:ext uri="{FF2B5EF4-FFF2-40B4-BE49-F238E27FC236}">
                <a16:creationId xmlns:a16="http://schemas.microsoft.com/office/drawing/2014/main" id="{8828B97D-A92A-574C-819E-7E90CBCA364C}"/>
              </a:ext>
            </a:extLst>
          </p:cNvPr>
          <p:cNvSpPr/>
          <p:nvPr/>
        </p:nvSpPr>
        <p:spPr>
          <a:xfrm rot="16200000">
            <a:off x="-685443" y="3045480"/>
            <a:ext cx="2382025" cy="596635"/>
          </a:xfrm>
          <a:prstGeom prst="uturnArrow">
            <a:avLst>
              <a:gd name="adj1" fmla="val 29085"/>
              <a:gd name="adj2" fmla="val 25000"/>
              <a:gd name="adj3" fmla="val 25000"/>
              <a:gd name="adj4" fmla="val 43750"/>
              <a:gd name="adj5" fmla="val 100000"/>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000">
              <a:solidFill>
                <a:schemeClr val="tx1"/>
              </a:solidFill>
            </a:endParaRPr>
          </a:p>
        </p:txBody>
      </p:sp>
      <p:pic>
        <p:nvPicPr>
          <p:cNvPr id="41" name="Picture 40">
            <a:extLst>
              <a:ext uri="{FF2B5EF4-FFF2-40B4-BE49-F238E27FC236}">
                <a16:creationId xmlns:a16="http://schemas.microsoft.com/office/drawing/2014/main" id="{BE72534C-C3F6-3D4F-9190-44F81CC6CA75}"/>
              </a:ext>
            </a:extLst>
          </p:cNvPr>
          <p:cNvPicPr>
            <a:picLocks noChangeAspect="1"/>
          </p:cNvPicPr>
          <p:nvPr/>
        </p:nvPicPr>
        <p:blipFill rotWithShape="1">
          <a:blip r:embed="rId10" cstate="print">
            <a:extLst>
              <a:ext uri="{28A0092B-C50C-407E-A947-70E740481C1C}">
                <a14:useLocalDpi xmlns:a14="http://schemas.microsoft.com/office/drawing/2010/main"/>
              </a:ext>
            </a:extLst>
          </a:blip>
          <a:srcRect/>
          <a:stretch/>
        </p:blipFill>
        <p:spPr>
          <a:xfrm>
            <a:off x="10801940" y="4012521"/>
            <a:ext cx="1022016" cy="884102"/>
          </a:xfrm>
          <a:prstGeom prst="rect">
            <a:avLst/>
          </a:prstGeom>
        </p:spPr>
      </p:pic>
      <p:sp>
        <p:nvSpPr>
          <p:cNvPr id="42" name="TextBox 41">
            <a:extLst>
              <a:ext uri="{FF2B5EF4-FFF2-40B4-BE49-F238E27FC236}">
                <a16:creationId xmlns:a16="http://schemas.microsoft.com/office/drawing/2014/main" id="{9D29F59C-8DD8-A94A-9F78-6E8036260A9D}"/>
              </a:ext>
            </a:extLst>
          </p:cNvPr>
          <p:cNvSpPr txBox="1"/>
          <p:nvPr/>
        </p:nvSpPr>
        <p:spPr>
          <a:xfrm>
            <a:off x="10260445" y="4999077"/>
            <a:ext cx="2105006" cy="400110"/>
          </a:xfrm>
          <a:prstGeom prst="rect">
            <a:avLst/>
          </a:prstGeom>
          <a:noFill/>
        </p:spPr>
        <p:txBody>
          <a:bodyPr wrap="square" rtlCol="0">
            <a:spAutoFit/>
          </a:bodyPr>
          <a:lstStyle/>
          <a:p>
            <a:pPr algn="ctr"/>
            <a:r>
              <a:rPr lang="en-US" sz="2000" dirty="0">
                <a:latin typeface="Arial" panose="020B0604020202020204" pitchFamily="34" charset="0"/>
                <a:ea typeface="CMU Sans Serif Medium" panose="02000603000000000000" pitchFamily="2" charset="0"/>
                <a:cs typeface="Arial" panose="020B0604020202020204" pitchFamily="34" charset="0"/>
              </a:rPr>
              <a:t>Information</a:t>
            </a:r>
          </a:p>
        </p:txBody>
      </p:sp>
      <p:sp>
        <p:nvSpPr>
          <p:cNvPr id="45" name="Footer Placeholder 3">
            <a:extLst>
              <a:ext uri="{FF2B5EF4-FFF2-40B4-BE49-F238E27FC236}">
                <a16:creationId xmlns:a16="http://schemas.microsoft.com/office/drawing/2014/main" id="{FFD7A8EA-E5EC-2246-A1D3-A70DA1D00ADD}"/>
              </a:ext>
            </a:extLst>
          </p:cNvPr>
          <p:cNvSpPr>
            <a:spLocks noGrp="1"/>
          </p:cNvSpPr>
          <p:nvPr>
            <p:ph type="ftr" sz="quarter" idx="11"/>
          </p:nvPr>
        </p:nvSpPr>
        <p:spPr>
          <a:xfrm>
            <a:off x="951140" y="6398056"/>
            <a:ext cx="10057016" cy="369913"/>
          </a:xfrm>
        </p:spPr>
        <p:txBody>
          <a:bodyPr/>
          <a:lstStyle/>
          <a:p>
            <a:r>
              <a:rPr lang="en-US" dirty="0"/>
              <a:t> </a:t>
            </a:r>
          </a:p>
        </p:txBody>
      </p:sp>
      <p:sp>
        <p:nvSpPr>
          <p:cNvPr id="43" name="Title 1">
            <a:extLst>
              <a:ext uri="{FF2B5EF4-FFF2-40B4-BE49-F238E27FC236}">
                <a16:creationId xmlns:a16="http://schemas.microsoft.com/office/drawing/2014/main" id="{CE425F28-BBB2-414A-A84A-9D231DE19D5D}"/>
              </a:ext>
            </a:extLst>
          </p:cNvPr>
          <p:cNvSpPr txBox="1">
            <a:spLocks/>
          </p:cNvSpPr>
          <p:nvPr/>
        </p:nvSpPr>
        <p:spPr>
          <a:xfrm>
            <a:off x="242047" y="79646"/>
            <a:ext cx="11736192" cy="1041580"/>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3600" kern="1200">
                <a:solidFill>
                  <a:srgbClr val="A31E35"/>
                </a:solidFill>
                <a:latin typeface="+mj-lt"/>
                <a:ea typeface="+mj-ea"/>
                <a:cs typeface="+mj-cs"/>
              </a:defRPr>
            </a:lvl1pPr>
          </a:lstStyle>
          <a:p>
            <a:r>
              <a:rPr lang="en-US" dirty="0"/>
              <a:t>Modeling, molecular design, and molecular synthesis are key components of an autonomous discovery workflow</a:t>
            </a:r>
          </a:p>
        </p:txBody>
      </p:sp>
      <p:sp>
        <p:nvSpPr>
          <p:cNvPr id="2" name="Rectangle 1">
            <a:extLst>
              <a:ext uri="{FF2B5EF4-FFF2-40B4-BE49-F238E27FC236}">
                <a16:creationId xmlns:a16="http://schemas.microsoft.com/office/drawing/2014/main" id="{6A55A355-FA48-844C-8900-9B379B2EBFAC}"/>
              </a:ext>
            </a:extLst>
          </p:cNvPr>
          <p:cNvSpPr/>
          <p:nvPr/>
        </p:nvSpPr>
        <p:spPr>
          <a:xfrm>
            <a:off x="368044" y="5659597"/>
            <a:ext cx="11455912" cy="830997"/>
          </a:xfrm>
          <a:prstGeom prst="rect">
            <a:avLst/>
          </a:prstGeom>
        </p:spPr>
        <p:txBody>
          <a:bodyPr wrap="square">
            <a:spAutoFit/>
          </a:bodyPr>
          <a:lstStyle/>
          <a:p>
            <a:pPr algn="ctr"/>
            <a:r>
              <a:rPr lang="en-US" sz="2400" dirty="0"/>
              <a:t>Collectively, </a:t>
            </a:r>
            <a:r>
              <a:rPr lang="en-US" sz="2400"/>
              <a:t>data science tools </a:t>
            </a:r>
            <a:r>
              <a:rPr lang="en-US" sz="2400" dirty="0"/>
              <a:t>can help us </a:t>
            </a:r>
            <a:r>
              <a:rPr lang="en-US" sz="2400" i="1" u="sng" dirty="0"/>
              <a:t>evaluate</a:t>
            </a:r>
            <a:r>
              <a:rPr lang="en-US" sz="2400" dirty="0"/>
              <a:t> molecules designed </a:t>
            </a:r>
            <a:r>
              <a:rPr lang="en-US" sz="2400" i="1" dirty="0"/>
              <a:t>in silico</a:t>
            </a:r>
            <a:r>
              <a:rPr lang="en-US" sz="2400" dirty="0"/>
              <a:t>, </a:t>
            </a:r>
            <a:r>
              <a:rPr lang="en-US" sz="2400" i="1" u="sng" dirty="0"/>
              <a:t>propose/generate</a:t>
            </a:r>
            <a:r>
              <a:rPr lang="en-US" sz="2400" dirty="0"/>
              <a:t> new ones, and </a:t>
            </a:r>
            <a:r>
              <a:rPr lang="en-US" sz="2400" i="1" u="sng" dirty="0"/>
              <a:t>plan</a:t>
            </a:r>
            <a:r>
              <a:rPr lang="en-US" sz="2400" dirty="0"/>
              <a:t> how to synthesize and test them</a:t>
            </a:r>
          </a:p>
        </p:txBody>
      </p:sp>
    </p:spTree>
    <p:extLst>
      <p:ext uri="{BB962C8B-B14F-4D97-AF65-F5344CB8AC3E}">
        <p14:creationId xmlns:p14="http://schemas.microsoft.com/office/powerpoint/2010/main" val="855737629"/>
      </p:ext>
    </p:extLst>
  </p:cSld>
  <p:clrMapOvr>
    <a:masterClrMapping/>
  </p:clrMapOvr>
  <mc:AlternateContent xmlns:mc="http://schemas.openxmlformats.org/markup-compatibility/2006" xmlns:p14="http://schemas.microsoft.com/office/powerpoint/2010/main">
    <mc:Choice Requires="p14">
      <p:transition spd="slow" p14:dur="2000" advTm="69638"/>
    </mc:Choice>
    <mc:Fallback xmlns="">
      <p:transition spd="slow" advTm="69638"/>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945E99-F600-FD48-992D-82685B9E28FC}"/>
              </a:ext>
            </a:extLst>
          </p:cNvPr>
          <p:cNvSpPr>
            <a:spLocks noGrp="1"/>
          </p:cNvSpPr>
          <p:nvPr>
            <p:ph type="title"/>
          </p:nvPr>
        </p:nvSpPr>
        <p:spPr>
          <a:xfrm>
            <a:off x="242047" y="232031"/>
            <a:ext cx="11736192" cy="678584"/>
          </a:xfrm>
        </p:spPr>
        <p:txBody>
          <a:bodyPr>
            <a:normAutofit fontScale="90000"/>
          </a:bodyPr>
          <a:lstStyle/>
          <a:p>
            <a:r>
              <a:rPr lang="en-US" dirty="0"/>
              <a:t>Hypothesis-driven molecular discovery is used to identify new molecules that meet certain functional specifications</a:t>
            </a:r>
          </a:p>
        </p:txBody>
      </p:sp>
      <p:sp>
        <p:nvSpPr>
          <p:cNvPr id="4" name="Footer Placeholder 3">
            <a:extLst>
              <a:ext uri="{FF2B5EF4-FFF2-40B4-BE49-F238E27FC236}">
                <a16:creationId xmlns:a16="http://schemas.microsoft.com/office/drawing/2014/main" id="{7FFA6A54-2FFA-2F4D-B280-7FAAC506D767}"/>
              </a:ext>
            </a:extLst>
          </p:cNvPr>
          <p:cNvSpPr>
            <a:spLocks noGrp="1"/>
          </p:cNvSpPr>
          <p:nvPr>
            <p:ph type="ftr" sz="quarter" idx="11"/>
          </p:nvPr>
        </p:nvSpPr>
        <p:spPr/>
        <p:txBody>
          <a:bodyPr/>
          <a:lstStyle/>
          <a:p>
            <a:r>
              <a:rPr lang="en-US" dirty="0"/>
              <a:t>QSAR/QSPR: Quantitative Structure-Activity/Property Relationship model</a:t>
            </a:r>
          </a:p>
        </p:txBody>
      </p:sp>
      <p:sp>
        <p:nvSpPr>
          <p:cNvPr id="5" name="Slide Number Placeholder 4">
            <a:extLst>
              <a:ext uri="{FF2B5EF4-FFF2-40B4-BE49-F238E27FC236}">
                <a16:creationId xmlns:a16="http://schemas.microsoft.com/office/drawing/2014/main" id="{FE5D313C-B3CD-4147-AB4E-59E3A322333C}"/>
              </a:ext>
            </a:extLst>
          </p:cNvPr>
          <p:cNvSpPr>
            <a:spLocks noGrp="1"/>
          </p:cNvSpPr>
          <p:nvPr>
            <p:ph type="sldNum" sz="quarter" idx="12"/>
          </p:nvPr>
        </p:nvSpPr>
        <p:spPr/>
        <p:txBody>
          <a:bodyPr/>
          <a:lstStyle/>
          <a:p>
            <a:fld id="{0264EB31-4F97-4EAC-AEBF-3978FBE8642D}" type="slidenum">
              <a:rPr lang="en-US" smtClean="0"/>
              <a:pPr/>
              <a:t>4</a:t>
            </a:fld>
            <a:endParaRPr lang="en-US" dirty="0"/>
          </a:p>
        </p:txBody>
      </p:sp>
      <p:sp>
        <p:nvSpPr>
          <p:cNvPr id="67" name="Rectangle 66">
            <a:extLst>
              <a:ext uri="{FF2B5EF4-FFF2-40B4-BE49-F238E27FC236}">
                <a16:creationId xmlns:a16="http://schemas.microsoft.com/office/drawing/2014/main" id="{FA3B2D31-22A1-1845-A9C1-126657063AD5}"/>
              </a:ext>
            </a:extLst>
          </p:cNvPr>
          <p:cNvSpPr/>
          <p:nvPr/>
        </p:nvSpPr>
        <p:spPr>
          <a:xfrm>
            <a:off x="202950" y="5378439"/>
            <a:ext cx="11775290" cy="954107"/>
          </a:xfrm>
          <a:prstGeom prst="rect">
            <a:avLst/>
          </a:prstGeom>
        </p:spPr>
        <p:txBody>
          <a:bodyPr wrap="square">
            <a:spAutoFit/>
          </a:bodyPr>
          <a:lstStyle/>
          <a:p>
            <a:pPr algn="ctr"/>
            <a:r>
              <a:rPr lang="en-US" sz="2800" dirty="0">
                <a:solidFill>
                  <a:srgbClr val="A31E35"/>
                </a:solidFill>
              </a:rPr>
              <a:t>Overarching theme: computation can accelerate discovery</a:t>
            </a:r>
          </a:p>
          <a:p>
            <a:pPr algn="ctr"/>
            <a:r>
              <a:rPr lang="en-US" sz="2800" dirty="0"/>
              <a:t>(by making it easier to </a:t>
            </a:r>
            <a:r>
              <a:rPr lang="en-US" sz="2800" i="1" u="sng" dirty="0"/>
              <a:t>generate</a:t>
            </a:r>
            <a:r>
              <a:rPr lang="en-US" sz="2800" dirty="0"/>
              <a:t> and </a:t>
            </a:r>
            <a:r>
              <a:rPr lang="en-US" sz="2800" i="1" u="sng" dirty="0"/>
              <a:t>test</a:t>
            </a:r>
            <a:r>
              <a:rPr lang="en-US" sz="2800" dirty="0"/>
              <a:t> hypotheses)</a:t>
            </a:r>
          </a:p>
        </p:txBody>
      </p:sp>
      <p:grpSp>
        <p:nvGrpSpPr>
          <p:cNvPr id="7" name="Group 6">
            <a:extLst>
              <a:ext uri="{FF2B5EF4-FFF2-40B4-BE49-F238E27FC236}">
                <a16:creationId xmlns:a16="http://schemas.microsoft.com/office/drawing/2014/main" id="{E68005D3-EA48-F24A-8521-4EFD450152A1}"/>
              </a:ext>
            </a:extLst>
          </p:cNvPr>
          <p:cNvGrpSpPr/>
          <p:nvPr/>
        </p:nvGrpSpPr>
        <p:grpSpPr>
          <a:xfrm>
            <a:off x="865037" y="1162023"/>
            <a:ext cx="10413614" cy="3965007"/>
            <a:chOff x="108127" y="976125"/>
            <a:chExt cx="12026914" cy="4579274"/>
          </a:xfrm>
        </p:grpSpPr>
        <p:grpSp>
          <p:nvGrpSpPr>
            <p:cNvPr id="38" name="Group 37">
              <a:extLst>
                <a:ext uri="{FF2B5EF4-FFF2-40B4-BE49-F238E27FC236}">
                  <a16:creationId xmlns:a16="http://schemas.microsoft.com/office/drawing/2014/main" id="{CD1DB6A7-C1BE-2848-8337-A4490EC2F984}"/>
                </a:ext>
              </a:extLst>
            </p:cNvPr>
            <p:cNvGrpSpPr/>
            <p:nvPr/>
          </p:nvGrpSpPr>
          <p:grpSpPr>
            <a:xfrm>
              <a:off x="6522011" y="2076578"/>
              <a:ext cx="2625214" cy="1968908"/>
              <a:chOff x="3852819" y="19925373"/>
              <a:chExt cx="3375498" cy="2531624"/>
            </a:xfrm>
          </p:grpSpPr>
          <p:grpSp>
            <p:nvGrpSpPr>
              <p:cNvPr id="39" name="Group 38">
                <a:extLst>
                  <a:ext uri="{FF2B5EF4-FFF2-40B4-BE49-F238E27FC236}">
                    <a16:creationId xmlns:a16="http://schemas.microsoft.com/office/drawing/2014/main" id="{1DBD74B7-622B-E54A-ACAA-A6F03387D075}"/>
                  </a:ext>
                </a:extLst>
              </p:cNvPr>
              <p:cNvGrpSpPr/>
              <p:nvPr/>
            </p:nvGrpSpPr>
            <p:grpSpPr>
              <a:xfrm>
                <a:off x="3852819" y="19925373"/>
                <a:ext cx="3375498" cy="2531624"/>
                <a:chOff x="2892464" y="22027301"/>
                <a:chExt cx="7111999" cy="5334001"/>
              </a:xfrm>
            </p:grpSpPr>
            <p:pic>
              <p:nvPicPr>
                <p:cNvPr id="47" name="Picture 46">
                  <a:extLst>
                    <a:ext uri="{FF2B5EF4-FFF2-40B4-BE49-F238E27FC236}">
                      <a16:creationId xmlns:a16="http://schemas.microsoft.com/office/drawing/2014/main" id="{113B7B27-25F9-DF4F-AEF1-8522BAD7CDD7}"/>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892464" y="22027301"/>
                  <a:ext cx="7111999" cy="5334001"/>
                </a:xfrm>
                <a:prstGeom prst="rect">
                  <a:avLst/>
                </a:prstGeom>
              </p:spPr>
            </p:pic>
            <p:grpSp>
              <p:nvGrpSpPr>
                <p:cNvPr id="48" name="Group 47">
                  <a:extLst>
                    <a:ext uri="{FF2B5EF4-FFF2-40B4-BE49-F238E27FC236}">
                      <a16:creationId xmlns:a16="http://schemas.microsoft.com/office/drawing/2014/main" id="{E33E2533-21E6-AC42-BF26-9AF7F091E0F4}"/>
                    </a:ext>
                  </a:extLst>
                </p:cNvPr>
                <p:cNvGrpSpPr/>
                <p:nvPr/>
              </p:nvGrpSpPr>
              <p:grpSpPr>
                <a:xfrm>
                  <a:off x="3235569" y="23618300"/>
                  <a:ext cx="6692202" cy="1971375"/>
                  <a:chOff x="-422031" y="23622000"/>
                  <a:chExt cx="6692202" cy="1971375"/>
                </a:xfrm>
              </p:grpSpPr>
              <p:cxnSp>
                <p:nvCxnSpPr>
                  <p:cNvPr id="49" name="Straight Connector 48">
                    <a:extLst>
                      <a:ext uri="{FF2B5EF4-FFF2-40B4-BE49-F238E27FC236}">
                        <a16:creationId xmlns:a16="http://schemas.microsoft.com/office/drawing/2014/main" id="{CF8C15E3-39A5-564C-83D4-77B6C201919E}"/>
                      </a:ext>
                    </a:extLst>
                  </p:cNvPr>
                  <p:cNvCxnSpPr>
                    <a:cxnSpLocks/>
                  </p:cNvCxnSpPr>
                  <p:nvPr/>
                </p:nvCxnSpPr>
                <p:spPr>
                  <a:xfrm flipH="1">
                    <a:off x="555391" y="23797144"/>
                    <a:ext cx="3172270" cy="861268"/>
                  </a:xfrm>
                  <a:prstGeom prst="line">
                    <a:avLst/>
                  </a:prstGeom>
                  <a:ln w="19050">
                    <a:solidFill>
                      <a:schemeClr val="bg1">
                        <a:lumMod val="50000"/>
                      </a:schemeClr>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0" name="Straight Connector 49">
                    <a:extLst>
                      <a:ext uri="{FF2B5EF4-FFF2-40B4-BE49-F238E27FC236}">
                        <a16:creationId xmlns:a16="http://schemas.microsoft.com/office/drawing/2014/main" id="{68889CAA-45A2-114F-A18D-A3C32CC4751B}"/>
                      </a:ext>
                    </a:extLst>
                  </p:cNvPr>
                  <p:cNvCxnSpPr>
                    <a:cxnSpLocks/>
                  </p:cNvCxnSpPr>
                  <p:nvPr/>
                </p:nvCxnSpPr>
                <p:spPr>
                  <a:xfrm flipH="1">
                    <a:off x="946377" y="23984136"/>
                    <a:ext cx="3172270" cy="861268"/>
                  </a:xfrm>
                  <a:prstGeom prst="line">
                    <a:avLst/>
                  </a:prstGeom>
                  <a:ln w="19050">
                    <a:solidFill>
                      <a:schemeClr val="bg1">
                        <a:lumMod val="50000"/>
                      </a:schemeClr>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1" name="Straight Connector 50">
                    <a:extLst>
                      <a:ext uri="{FF2B5EF4-FFF2-40B4-BE49-F238E27FC236}">
                        <a16:creationId xmlns:a16="http://schemas.microsoft.com/office/drawing/2014/main" id="{404870DC-ADCC-8242-95C4-B3B7C7879F7B}"/>
                      </a:ext>
                    </a:extLst>
                  </p:cNvPr>
                  <p:cNvCxnSpPr>
                    <a:cxnSpLocks/>
                  </p:cNvCxnSpPr>
                  <p:nvPr/>
                </p:nvCxnSpPr>
                <p:spPr>
                  <a:xfrm flipH="1">
                    <a:off x="1337364" y="24171128"/>
                    <a:ext cx="3172270" cy="861268"/>
                  </a:xfrm>
                  <a:prstGeom prst="line">
                    <a:avLst/>
                  </a:prstGeom>
                  <a:ln w="19050">
                    <a:solidFill>
                      <a:schemeClr val="bg1">
                        <a:lumMod val="50000"/>
                      </a:schemeClr>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2" name="Straight Connector 51">
                    <a:extLst>
                      <a:ext uri="{FF2B5EF4-FFF2-40B4-BE49-F238E27FC236}">
                        <a16:creationId xmlns:a16="http://schemas.microsoft.com/office/drawing/2014/main" id="{A314B97B-98F4-8F41-82CB-6550F6B779C3}"/>
                      </a:ext>
                    </a:extLst>
                  </p:cNvPr>
                  <p:cNvCxnSpPr>
                    <a:cxnSpLocks/>
                  </p:cNvCxnSpPr>
                  <p:nvPr/>
                </p:nvCxnSpPr>
                <p:spPr>
                  <a:xfrm flipH="1">
                    <a:off x="1728350" y="24358119"/>
                    <a:ext cx="3172270" cy="861268"/>
                  </a:xfrm>
                  <a:prstGeom prst="line">
                    <a:avLst/>
                  </a:prstGeom>
                  <a:ln w="19050">
                    <a:solidFill>
                      <a:schemeClr val="bg1">
                        <a:lumMod val="50000"/>
                      </a:schemeClr>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3" name="Straight Connector 52">
                    <a:extLst>
                      <a:ext uri="{FF2B5EF4-FFF2-40B4-BE49-F238E27FC236}">
                        <a16:creationId xmlns:a16="http://schemas.microsoft.com/office/drawing/2014/main" id="{D1593E17-8500-CA42-AD99-8F8669E049C3}"/>
                      </a:ext>
                    </a:extLst>
                  </p:cNvPr>
                  <p:cNvCxnSpPr>
                    <a:cxnSpLocks/>
                  </p:cNvCxnSpPr>
                  <p:nvPr/>
                </p:nvCxnSpPr>
                <p:spPr>
                  <a:xfrm flipH="1">
                    <a:off x="2119337" y="24545111"/>
                    <a:ext cx="3172270" cy="861268"/>
                  </a:xfrm>
                  <a:prstGeom prst="line">
                    <a:avLst/>
                  </a:prstGeom>
                  <a:ln w="19050">
                    <a:solidFill>
                      <a:schemeClr val="bg1">
                        <a:lumMod val="50000"/>
                      </a:schemeClr>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4" name="Straight Connector 53">
                    <a:extLst>
                      <a:ext uri="{FF2B5EF4-FFF2-40B4-BE49-F238E27FC236}">
                        <a16:creationId xmlns:a16="http://schemas.microsoft.com/office/drawing/2014/main" id="{6F7D10ED-C477-C14E-A7EB-D0A9C63BC3A7}"/>
                      </a:ext>
                    </a:extLst>
                  </p:cNvPr>
                  <p:cNvCxnSpPr>
                    <a:cxnSpLocks/>
                  </p:cNvCxnSpPr>
                  <p:nvPr/>
                </p:nvCxnSpPr>
                <p:spPr>
                  <a:xfrm flipH="1">
                    <a:off x="2510318" y="24732107"/>
                    <a:ext cx="3172269" cy="861268"/>
                  </a:xfrm>
                  <a:prstGeom prst="line">
                    <a:avLst/>
                  </a:prstGeom>
                  <a:ln w="19050">
                    <a:solidFill>
                      <a:schemeClr val="bg1">
                        <a:lumMod val="50000"/>
                      </a:schemeClr>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5" name="Straight Connector 54">
                    <a:extLst>
                      <a:ext uri="{FF2B5EF4-FFF2-40B4-BE49-F238E27FC236}">
                        <a16:creationId xmlns:a16="http://schemas.microsoft.com/office/drawing/2014/main" id="{4796CC8A-77C6-F84A-BBCF-08B028E436E0}"/>
                      </a:ext>
                    </a:extLst>
                  </p:cNvPr>
                  <p:cNvCxnSpPr>
                    <a:cxnSpLocks/>
                  </p:cNvCxnSpPr>
                  <p:nvPr/>
                </p:nvCxnSpPr>
                <p:spPr>
                  <a:xfrm>
                    <a:off x="3348182" y="23622000"/>
                    <a:ext cx="2921989" cy="1375300"/>
                  </a:xfrm>
                  <a:prstGeom prst="line">
                    <a:avLst/>
                  </a:prstGeom>
                  <a:ln w="19050">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56" name="Straight Connector 55">
                    <a:extLst>
                      <a:ext uri="{FF2B5EF4-FFF2-40B4-BE49-F238E27FC236}">
                        <a16:creationId xmlns:a16="http://schemas.microsoft.com/office/drawing/2014/main" id="{8C79F442-4D11-664C-B778-4B01204622F3}"/>
                      </a:ext>
                    </a:extLst>
                  </p:cNvPr>
                  <p:cNvCxnSpPr>
                    <a:cxnSpLocks/>
                  </p:cNvCxnSpPr>
                  <p:nvPr/>
                </p:nvCxnSpPr>
                <p:spPr>
                  <a:xfrm flipH="1">
                    <a:off x="-422031" y="23622000"/>
                    <a:ext cx="3770212" cy="1023608"/>
                  </a:xfrm>
                  <a:prstGeom prst="line">
                    <a:avLst/>
                  </a:prstGeom>
                  <a:ln w="19050">
                    <a:headEnd type="none" w="med" len="med"/>
                    <a:tailEnd type="arrow" w="med" len="med"/>
                  </a:ln>
                </p:spPr>
                <p:style>
                  <a:lnRef idx="1">
                    <a:schemeClr val="dk1"/>
                  </a:lnRef>
                  <a:fillRef idx="0">
                    <a:schemeClr val="dk1"/>
                  </a:fillRef>
                  <a:effectRef idx="0">
                    <a:schemeClr val="dk1"/>
                  </a:effectRef>
                  <a:fontRef idx="minor">
                    <a:schemeClr val="tx1"/>
                  </a:fontRef>
                </p:style>
              </p:cxnSp>
            </p:grpSp>
          </p:grpSp>
          <p:cxnSp>
            <p:nvCxnSpPr>
              <p:cNvPr id="40" name="Straight Connector 39">
                <a:extLst>
                  <a:ext uri="{FF2B5EF4-FFF2-40B4-BE49-F238E27FC236}">
                    <a16:creationId xmlns:a16="http://schemas.microsoft.com/office/drawing/2014/main" id="{9D7CB9C7-EB50-0847-A580-CAAB7218CC49}"/>
                  </a:ext>
                </a:extLst>
              </p:cNvPr>
              <p:cNvCxnSpPr>
                <a:cxnSpLocks/>
              </p:cNvCxnSpPr>
              <p:nvPr/>
            </p:nvCxnSpPr>
            <p:spPr>
              <a:xfrm>
                <a:off x="5606258" y="20735048"/>
                <a:ext cx="1122057" cy="531044"/>
              </a:xfrm>
              <a:prstGeom prst="line">
                <a:avLst/>
              </a:prstGeom>
              <a:ln w="19050">
                <a:solidFill>
                  <a:schemeClr val="bg1">
                    <a:lumMod val="50000"/>
                  </a:schemeClr>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1" name="Straight Connector 40">
                <a:extLst>
                  <a:ext uri="{FF2B5EF4-FFF2-40B4-BE49-F238E27FC236}">
                    <a16:creationId xmlns:a16="http://schemas.microsoft.com/office/drawing/2014/main" id="{00E8C91E-BFB9-224A-BF8A-A2C53C29210A}"/>
                  </a:ext>
                </a:extLst>
              </p:cNvPr>
              <p:cNvCxnSpPr>
                <a:cxnSpLocks/>
              </p:cNvCxnSpPr>
              <p:nvPr/>
            </p:nvCxnSpPr>
            <p:spPr>
              <a:xfrm>
                <a:off x="5373689" y="20799435"/>
                <a:ext cx="1110088" cy="525380"/>
              </a:xfrm>
              <a:prstGeom prst="line">
                <a:avLst/>
              </a:prstGeom>
              <a:ln w="19050">
                <a:solidFill>
                  <a:schemeClr val="bg1">
                    <a:lumMod val="50000"/>
                  </a:schemeClr>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2" name="Straight Connector 41">
                <a:extLst>
                  <a:ext uri="{FF2B5EF4-FFF2-40B4-BE49-F238E27FC236}">
                    <a16:creationId xmlns:a16="http://schemas.microsoft.com/office/drawing/2014/main" id="{DE8C163B-A738-BF4C-9CD7-E6A87A166B3C}"/>
                  </a:ext>
                </a:extLst>
              </p:cNvPr>
              <p:cNvCxnSpPr>
                <a:cxnSpLocks/>
              </p:cNvCxnSpPr>
              <p:nvPr/>
            </p:nvCxnSpPr>
            <p:spPr>
              <a:xfrm>
                <a:off x="5145225" y="20864457"/>
                <a:ext cx="1105251" cy="523090"/>
              </a:xfrm>
              <a:prstGeom prst="line">
                <a:avLst/>
              </a:prstGeom>
              <a:ln w="19050">
                <a:solidFill>
                  <a:schemeClr val="bg1">
                    <a:lumMod val="50000"/>
                  </a:schemeClr>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3" name="Straight Connector 42">
                <a:extLst>
                  <a:ext uri="{FF2B5EF4-FFF2-40B4-BE49-F238E27FC236}">
                    <a16:creationId xmlns:a16="http://schemas.microsoft.com/office/drawing/2014/main" id="{31FA6920-6A68-BB4D-8A60-56CC6FD37CC5}"/>
                  </a:ext>
                </a:extLst>
              </p:cNvPr>
              <p:cNvCxnSpPr>
                <a:cxnSpLocks/>
              </p:cNvCxnSpPr>
              <p:nvPr/>
            </p:nvCxnSpPr>
            <p:spPr>
              <a:xfrm>
                <a:off x="4938669" y="20927535"/>
                <a:ext cx="1099684" cy="520455"/>
              </a:xfrm>
              <a:prstGeom prst="line">
                <a:avLst/>
              </a:prstGeom>
              <a:ln w="19050">
                <a:solidFill>
                  <a:schemeClr val="bg1">
                    <a:lumMod val="50000"/>
                  </a:schemeClr>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4" name="Straight Connector 43">
                <a:extLst>
                  <a:ext uri="{FF2B5EF4-FFF2-40B4-BE49-F238E27FC236}">
                    <a16:creationId xmlns:a16="http://schemas.microsoft.com/office/drawing/2014/main" id="{3D7AEC71-2AB4-1E44-9DE5-E6061EACE2DE}"/>
                  </a:ext>
                </a:extLst>
              </p:cNvPr>
              <p:cNvCxnSpPr>
                <a:cxnSpLocks/>
              </p:cNvCxnSpPr>
              <p:nvPr/>
            </p:nvCxnSpPr>
            <p:spPr>
              <a:xfrm>
                <a:off x="4730486" y="20980244"/>
                <a:ext cx="1101311" cy="521226"/>
              </a:xfrm>
              <a:prstGeom prst="line">
                <a:avLst/>
              </a:prstGeom>
              <a:ln w="19050">
                <a:solidFill>
                  <a:schemeClr val="bg1">
                    <a:lumMod val="50000"/>
                  </a:schemeClr>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id="{52CACE15-3958-274A-BFED-A4BD6F77541F}"/>
                  </a:ext>
                </a:extLst>
              </p:cNvPr>
              <p:cNvCxnSpPr>
                <a:cxnSpLocks/>
              </p:cNvCxnSpPr>
              <p:nvPr/>
            </p:nvCxnSpPr>
            <p:spPr>
              <a:xfrm>
                <a:off x="4517997" y="21033724"/>
                <a:ext cx="1105617" cy="523263"/>
              </a:xfrm>
              <a:prstGeom prst="line">
                <a:avLst/>
              </a:prstGeom>
              <a:ln w="19050">
                <a:solidFill>
                  <a:schemeClr val="bg1">
                    <a:lumMod val="50000"/>
                  </a:schemeClr>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6" name="Straight Connector 45">
                <a:extLst>
                  <a:ext uri="{FF2B5EF4-FFF2-40B4-BE49-F238E27FC236}">
                    <a16:creationId xmlns:a16="http://schemas.microsoft.com/office/drawing/2014/main" id="{801E09F0-39E1-7E4F-9860-1C7F34D1EF5A}"/>
                  </a:ext>
                </a:extLst>
              </p:cNvPr>
              <p:cNvCxnSpPr>
                <a:cxnSpLocks/>
              </p:cNvCxnSpPr>
              <p:nvPr/>
            </p:nvCxnSpPr>
            <p:spPr>
              <a:xfrm>
                <a:off x="4305508" y="21089243"/>
                <a:ext cx="1105617" cy="523263"/>
              </a:xfrm>
              <a:prstGeom prst="line">
                <a:avLst/>
              </a:prstGeom>
              <a:ln w="19050">
                <a:solidFill>
                  <a:schemeClr val="bg1">
                    <a:lumMod val="50000"/>
                  </a:schemeClr>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9" name="Group 8">
              <a:extLst>
                <a:ext uri="{FF2B5EF4-FFF2-40B4-BE49-F238E27FC236}">
                  <a16:creationId xmlns:a16="http://schemas.microsoft.com/office/drawing/2014/main" id="{70558AEC-B642-D241-9E5F-48204DF4C8CC}"/>
                </a:ext>
              </a:extLst>
            </p:cNvPr>
            <p:cNvGrpSpPr/>
            <p:nvPr/>
          </p:nvGrpSpPr>
          <p:grpSpPr>
            <a:xfrm>
              <a:off x="2459119" y="1772048"/>
              <a:ext cx="2625214" cy="1968908"/>
              <a:chOff x="5072979" y="2094676"/>
              <a:chExt cx="1593913" cy="1195435"/>
            </a:xfrm>
          </p:grpSpPr>
          <p:grpSp>
            <p:nvGrpSpPr>
              <p:cNvPr id="16" name="Group 15">
                <a:extLst>
                  <a:ext uri="{FF2B5EF4-FFF2-40B4-BE49-F238E27FC236}">
                    <a16:creationId xmlns:a16="http://schemas.microsoft.com/office/drawing/2014/main" id="{4792C626-B9C9-2F4E-BC9C-3643037B089B}"/>
                  </a:ext>
                </a:extLst>
              </p:cNvPr>
              <p:cNvGrpSpPr/>
              <p:nvPr/>
            </p:nvGrpSpPr>
            <p:grpSpPr>
              <a:xfrm>
                <a:off x="5259293" y="2725380"/>
                <a:ext cx="1231278" cy="416056"/>
                <a:chOff x="4305508" y="20735048"/>
                <a:chExt cx="2607531" cy="881099"/>
              </a:xfrm>
            </p:grpSpPr>
            <p:grpSp>
              <p:nvGrpSpPr>
                <p:cNvPr id="24" name="Group 23">
                  <a:extLst>
                    <a:ext uri="{FF2B5EF4-FFF2-40B4-BE49-F238E27FC236}">
                      <a16:creationId xmlns:a16="http://schemas.microsoft.com/office/drawing/2014/main" id="{7AE7976E-CCBA-4E4F-8F75-53B1EB58A9E9}"/>
                    </a:ext>
                  </a:extLst>
                </p:cNvPr>
                <p:cNvGrpSpPr/>
                <p:nvPr/>
              </p:nvGrpSpPr>
              <p:grpSpPr>
                <a:xfrm>
                  <a:off x="4479568" y="20763620"/>
                  <a:ext cx="2433471" cy="852527"/>
                  <a:chOff x="555391" y="23797144"/>
                  <a:chExt cx="5127196" cy="1796231"/>
                </a:xfrm>
              </p:grpSpPr>
              <p:cxnSp>
                <p:nvCxnSpPr>
                  <p:cNvPr id="32" name="Straight Connector 31">
                    <a:extLst>
                      <a:ext uri="{FF2B5EF4-FFF2-40B4-BE49-F238E27FC236}">
                        <a16:creationId xmlns:a16="http://schemas.microsoft.com/office/drawing/2014/main" id="{5AE43547-B569-F24E-B056-8A45C47C89F7}"/>
                      </a:ext>
                    </a:extLst>
                  </p:cNvPr>
                  <p:cNvCxnSpPr>
                    <a:cxnSpLocks/>
                  </p:cNvCxnSpPr>
                  <p:nvPr/>
                </p:nvCxnSpPr>
                <p:spPr>
                  <a:xfrm flipH="1">
                    <a:off x="555391" y="23797144"/>
                    <a:ext cx="3172270" cy="861268"/>
                  </a:xfrm>
                  <a:prstGeom prst="line">
                    <a:avLst/>
                  </a:prstGeom>
                  <a:ln w="19050">
                    <a:solidFill>
                      <a:schemeClr val="bg1">
                        <a:lumMod val="50000"/>
                      </a:schemeClr>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B2967E15-9238-0740-9E8A-F83A093B6227}"/>
                      </a:ext>
                    </a:extLst>
                  </p:cNvPr>
                  <p:cNvCxnSpPr>
                    <a:cxnSpLocks/>
                  </p:cNvCxnSpPr>
                  <p:nvPr/>
                </p:nvCxnSpPr>
                <p:spPr>
                  <a:xfrm flipH="1">
                    <a:off x="946377" y="23984136"/>
                    <a:ext cx="3172270" cy="861268"/>
                  </a:xfrm>
                  <a:prstGeom prst="line">
                    <a:avLst/>
                  </a:prstGeom>
                  <a:ln w="19050">
                    <a:solidFill>
                      <a:schemeClr val="bg1">
                        <a:lumMod val="50000"/>
                      </a:schemeClr>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4" name="Straight Connector 33">
                    <a:extLst>
                      <a:ext uri="{FF2B5EF4-FFF2-40B4-BE49-F238E27FC236}">
                        <a16:creationId xmlns:a16="http://schemas.microsoft.com/office/drawing/2014/main" id="{6C7E7DE5-AA88-844E-B1BD-44194445A3BF}"/>
                      </a:ext>
                    </a:extLst>
                  </p:cNvPr>
                  <p:cNvCxnSpPr>
                    <a:cxnSpLocks/>
                  </p:cNvCxnSpPr>
                  <p:nvPr/>
                </p:nvCxnSpPr>
                <p:spPr>
                  <a:xfrm flipH="1">
                    <a:off x="1337364" y="24171128"/>
                    <a:ext cx="3172270" cy="861268"/>
                  </a:xfrm>
                  <a:prstGeom prst="line">
                    <a:avLst/>
                  </a:prstGeom>
                  <a:ln w="19050">
                    <a:solidFill>
                      <a:schemeClr val="bg1">
                        <a:lumMod val="50000"/>
                      </a:schemeClr>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5" name="Straight Connector 34">
                    <a:extLst>
                      <a:ext uri="{FF2B5EF4-FFF2-40B4-BE49-F238E27FC236}">
                        <a16:creationId xmlns:a16="http://schemas.microsoft.com/office/drawing/2014/main" id="{26D4A564-B5CB-2447-8687-75315F4746F0}"/>
                      </a:ext>
                    </a:extLst>
                  </p:cNvPr>
                  <p:cNvCxnSpPr>
                    <a:cxnSpLocks/>
                  </p:cNvCxnSpPr>
                  <p:nvPr/>
                </p:nvCxnSpPr>
                <p:spPr>
                  <a:xfrm flipH="1">
                    <a:off x="1728350" y="24358119"/>
                    <a:ext cx="3172270" cy="861268"/>
                  </a:xfrm>
                  <a:prstGeom prst="line">
                    <a:avLst/>
                  </a:prstGeom>
                  <a:ln w="19050">
                    <a:solidFill>
                      <a:schemeClr val="bg1">
                        <a:lumMod val="50000"/>
                      </a:schemeClr>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6" name="Straight Connector 35">
                    <a:extLst>
                      <a:ext uri="{FF2B5EF4-FFF2-40B4-BE49-F238E27FC236}">
                        <a16:creationId xmlns:a16="http://schemas.microsoft.com/office/drawing/2014/main" id="{EFF5A18D-6BF2-9944-B306-33952B326546}"/>
                      </a:ext>
                    </a:extLst>
                  </p:cNvPr>
                  <p:cNvCxnSpPr>
                    <a:cxnSpLocks/>
                  </p:cNvCxnSpPr>
                  <p:nvPr/>
                </p:nvCxnSpPr>
                <p:spPr>
                  <a:xfrm flipH="1">
                    <a:off x="2119337" y="24545111"/>
                    <a:ext cx="3172270" cy="861268"/>
                  </a:xfrm>
                  <a:prstGeom prst="line">
                    <a:avLst/>
                  </a:prstGeom>
                  <a:ln w="19050">
                    <a:solidFill>
                      <a:schemeClr val="bg1">
                        <a:lumMod val="50000"/>
                      </a:schemeClr>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7" name="Straight Connector 36">
                    <a:extLst>
                      <a:ext uri="{FF2B5EF4-FFF2-40B4-BE49-F238E27FC236}">
                        <a16:creationId xmlns:a16="http://schemas.microsoft.com/office/drawing/2014/main" id="{E46A01F4-A3ED-0345-811B-CD9325FB999D}"/>
                      </a:ext>
                    </a:extLst>
                  </p:cNvPr>
                  <p:cNvCxnSpPr>
                    <a:cxnSpLocks/>
                  </p:cNvCxnSpPr>
                  <p:nvPr/>
                </p:nvCxnSpPr>
                <p:spPr>
                  <a:xfrm flipH="1">
                    <a:off x="2510318" y="24732107"/>
                    <a:ext cx="3172269" cy="861268"/>
                  </a:xfrm>
                  <a:prstGeom prst="line">
                    <a:avLst/>
                  </a:prstGeom>
                  <a:ln w="19050">
                    <a:solidFill>
                      <a:schemeClr val="bg1">
                        <a:lumMod val="50000"/>
                      </a:schemeClr>
                    </a:solidFill>
                    <a:headEnd type="none" w="med" len="med"/>
                    <a:tailEnd type="none" w="med" len="med"/>
                  </a:ln>
                </p:spPr>
                <p:style>
                  <a:lnRef idx="1">
                    <a:schemeClr val="dk1"/>
                  </a:lnRef>
                  <a:fillRef idx="0">
                    <a:schemeClr val="dk1"/>
                  </a:fillRef>
                  <a:effectRef idx="0">
                    <a:schemeClr val="dk1"/>
                  </a:effectRef>
                  <a:fontRef idx="minor">
                    <a:schemeClr val="tx1"/>
                  </a:fontRef>
                </p:style>
              </p:cxnSp>
            </p:grpSp>
            <p:cxnSp>
              <p:nvCxnSpPr>
                <p:cNvPr id="25" name="Straight Connector 24">
                  <a:extLst>
                    <a:ext uri="{FF2B5EF4-FFF2-40B4-BE49-F238E27FC236}">
                      <a16:creationId xmlns:a16="http://schemas.microsoft.com/office/drawing/2014/main" id="{D1E58946-7FAE-6749-9B80-7343F571013F}"/>
                    </a:ext>
                  </a:extLst>
                </p:cNvPr>
                <p:cNvCxnSpPr>
                  <a:cxnSpLocks/>
                </p:cNvCxnSpPr>
                <p:nvPr/>
              </p:nvCxnSpPr>
              <p:spPr>
                <a:xfrm>
                  <a:off x="5606258" y="20735048"/>
                  <a:ext cx="1122057" cy="531044"/>
                </a:xfrm>
                <a:prstGeom prst="line">
                  <a:avLst/>
                </a:prstGeom>
                <a:ln w="19050">
                  <a:solidFill>
                    <a:schemeClr val="bg1">
                      <a:lumMod val="50000"/>
                    </a:schemeClr>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9DFE3A64-7D04-4A46-8587-B881BC48EACE}"/>
                    </a:ext>
                  </a:extLst>
                </p:cNvPr>
                <p:cNvCxnSpPr>
                  <a:cxnSpLocks/>
                </p:cNvCxnSpPr>
                <p:nvPr/>
              </p:nvCxnSpPr>
              <p:spPr>
                <a:xfrm>
                  <a:off x="5373689" y="20799435"/>
                  <a:ext cx="1110088" cy="525380"/>
                </a:xfrm>
                <a:prstGeom prst="line">
                  <a:avLst/>
                </a:prstGeom>
                <a:ln w="19050">
                  <a:solidFill>
                    <a:schemeClr val="bg1">
                      <a:lumMod val="50000"/>
                    </a:schemeClr>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CDFE11A6-8C77-364D-B812-AC639D192945}"/>
                    </a:ext>
                  </a:extLst>
                </p:cNvPr>
                <p:cNvCxnSpPr>
                  <a:cxnSpLocks/>
                </p:cNvCxnSpPr>
                <p:nvPr/>
              </p:nvCxnSpPr>
              <p:spPr>
                <a:xfrm>
                  <a:off x="5145225" y="20864457"/>
                  <a:ext cx="1105251" cy="523090"/>
                </a:xfrm>
                <a:prstGeom prst="line">
                  <a:avLst/>
                </a:prstGeom>
                <a:ln w="19050">
                  <a:solidFill>
                    <a:schemeClr val="bg1">
                      <a:lumMod val="50000"/>
                    </a:schemeClr>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3C6F981D-AB77-E945-8EBF-F36F67EE5CC3}"/>
                    </a:ext>
                  </a:extLst>
                </p:cNvPr>
                <p:cNvCxnSpPr>
                  <a:cxnSpLocks/>
                </p:cNvCxnSpPr>
                <p:nvPr/>
              </p:nvCxnSpPr>
              <p:spPr>
                <a:xfrm>
                  <a:off x="4938669" y="20927535"/>
                  <a:ext cx="1099684" cy="520455"/>
                </a:xfrm>
                <a:prstGeom prst="line">
                  <a:avLst/>
                </a:prstGeom>
                <a:ln w="19050">
                  <a:solidFill>
                    <a:schemeClr val="bg1">
                      <a:lumMod val="50000"/>
                    </a:schemeClr>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8E38ABA8-1F61-3A4E-9A4E-5BC37E605D61}"/>
                    </a:ext>
                  </a:extLst>
                </p:cNvPr>
                <p:cNvCxnSpPr>
                  <a:cxnSpLocks/>
                </p:cNvCxnSpPr>
                <p:nvPr/>
              </p:nvCxnSpPr>
              <p:spPr>
                <a:xfrm>
                  <a:off x="4730486" y="20980244"/>
                  <a:ext cx="1101311" cy="521226"/>
                </a:xfrm>
                <a:prstGeom prst="line">
                  <a:avLst/>
                </a:prstGeom>
                <a:ln w="19050">
                  <a:solidFill>
                    <a:schemeClr val="bg1">
                      <a:lumMod val="50000"/>
                    </a:schemeClr>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1C21A587-8576-0E4C-8BFD-E2DA5129AFD1}"/>
                    </a:ext>
                  </a:extLst>
                </p:cNvPr>
                <p:cNvCxnSpPr>
                  <a:cxnSpLocks/>
                </p:cNvCxnSpPr>
                <p:nvPr/>
              </p:nvCxnSpPr>
              <p:spPr>
                <a:xfrm>
                  <a:off x="4517997" y="21033724"/>
                  <a:ext cx="1105617" cy="523263"/>
                </a:xfrm>
                <a:prstGeom prst="line">
                  <a:avLst/>
                </a:prstGeom>
                <a:ln w="19050">
                  <a:solidFill>
                    <a:schemeClr val="bg1">
                      <a:lumMod val="50000"/>
                    </a:schemeClr>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1" name="Straight Connector 30">
                  <a:extLst>
                    <a:ext uri="{FF2B5EF4-FFF2-40B4-BE49-F238E27FC236}">
                      <a16:creationId xmlns:a16="http://schemas.microsoft.com/office/drawing/2014/main" id="{00B8896E-E5FD-D645-AFE7-A2514F7C2199}"/>
                    </a:ext>
                  </a:extLst>
                </p:cNvPr>
                <p:cNvCxnSpPr>
                  <a:cxnSpLocks/>
                </p:cNvCxnSpPr>
                <p:nvPr/>
              </p:nvCxnSpPr>
              <p:spPr>
                <a:xfrm>
                  <a:off x="4305508" y="21089243"/>
                  <a:ext cx="1105617" cy="523263"/>
                </a:xfrm>
                <a:prstGeom prst="line">
                  <a:avLst/>
                </a:prstGeom>
                <a:ln w="19050">
                  <a:solidFill>
                    <a:schemeClr val="bg1">
                      <a:lumMod val="50000"/>
                    </a:schemeClr>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59" name="Group 58">
                <a:extLst>
                  <a:ext uri="{FF2B5EF4-FFF2-40B4-BE49-F238E27FC236}">
                    <a16:creationId xmlns:a16="http://schemas.microsoft.com/office/drawing/2014/main" id="{ECB8E71A-5537-A34B-8EA6-0E785820F830}"/>
                  </a:ext>
                </a:extLst>
              </p:cNvPr>
              <p:cNvGrpSpPr/>
              <p:nvPr/>
            </p:nvGrpSpPr>
            <p:grpSpPr>
              <a:xfrm>
                <a:off x="5072979" y="2094676"/>
                <a:ext cx="1593913" cy="1195435"/>
                <a:chOff x="13295085" y="22857823"/>
                <a:chExt cx="7112001" cy="5334000"/>
              </a:xfrm>
            </p:grpSpPr>
            <p:grpSp>
              <p:nvGrpSpPr>
                <p:cNvPr id="60" name="Group 59">
                  <a:extLst>
                    <a:ext uri="{FF2B5EF4-FFF2-40B4-BE49-F238E27FC236}">
                      <a16:creationId xmlns:a16="http://schemas.microsoft.com/office/drawing/2014/main" id="{A5CE963D-1E30-0240-87F8-9D9CF83C1B28}"/>
                    </a:ext>
                  </a:extLst>
                </p:cNvPr>
                <p:cNvGrpSpPr/>
                <p:nvPr/>
              </p:nvGrpSpPr>
              <p:grpSpPr>
                <a:xfrm>
                  <a:off x="13465140" y="22883948"/>
                  <a:ext cx="6692202" cy="4043171"/>
                  <a:chOff x="-422031" y="20954129"/>
                  <a:chExt cx="6692202" cy="4043171"/>
                </a:xfrm>
              </p:grpSpPr>
              <p:cxnSp>
                <p:nvCxnSpPr>
                  <p:cNvPr id="62" name="Straight Connector 61">
                    <a:extLst>
                      <a:ext uri="{FF2B5EF4-FFF2-40B4-BE49-F238E27FC236}">
                        <a16:creationId xmlns:a16="http://schemas.microsoft.com/office/drawing/2014/main" id="{8AED8A25-7D63-1B4B-829E-71C25AA9DEB2}"/>
                      </a:ext>
                    </a:extLst>
                  </p:cNvPr>
                  <p:cNvCxnSpPr>
                    <a:cxnSpLocks/>
                  </p:cNvCxnSpPr>
                  <p:nvPr/>
                </p:nvCxnSpPr>
                <p:spPr>
                  <a:xfrm>
                    <a:off x="3348182" y="23622000"/>
                    <a:ext cx="2921989" cy="1375300"/>
                  </a:xfrm>
                  <a:prstGeom prst="line">
                    <a:avLst/>
                  </a:prstGeom>
                  <a:ln w="19050">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63" name="Straight Connector 62">
                    <a:extLst>
                      <a:ext uri="{FF2B5EF4-FFF2-40B4-BE49-F238E27FC236}">
                        <a16:creationId xmlns:a16="http://schemas.microsoft.com/office/drawing/2014/main" id="{DE47A225-1925-2046-B3FA-118A6E7CE391}"/>
                      </a:ext>
                    </a:extLst>
                  </p:cNvPr>
                  <p:cNvCxnSpPr>
                    <a:cxnSpLocks/>
                  </p:cNvCxnSpPr>
                  <p:nvPr/>
                </p:nvCxnSpPr>
                <p:spPr>
                  <a:xfrm flipH="1">
                    <a:off x="-422031" y="23622000"/>
                    <a:ext cx="3770212" cy="1023608"/>
                  </a:xfrm>
                  <a:prstGeom prst="line">
                    <a:avLst/>
                  </a:prstGeom>
                  <a:ln w="19050">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64" name="Straight Connector 63">
                    <a:extLst>
                      <a:ext uri="{FF2B5EF4-FFF2-40B4-BE49-F238E27FC236}">
                        <a16:creationId xmlns:a16="http://schemas.microsoft.com/office/drawing/2014/main" id="{64F88966-EBC3-1A48-A52B-680010E63992}"/>
                      </a:ext>
                    </a:extLst>
                  </p:cNvPr>
                  <p:cNvCxnSpPr>
                    <a:cxnSpLocks/>
                  </p:cNvCxnSpPr>
                  <p:nvPr/>
                </p:nvCxnSpPr>
                <p:spPr>
                  <a:xfrm flipV="1">
                    <a:off x="3348181" y="20954129"/>
                    <a:ext cx="0" cy="2667871"/>
                  </a:xfrm>
                  <a:prstGeom prst="line">
                    <a:avLst/>
                  </a:prstGeom>
                  <a:ln w="19050">
                    <a:headEnd type="none" w="med" len="med"/>
                    <a:tailEnd type="arrow" w="med" len="med"/>
                  </a:ln>
                </p:spPr>
                <p:style>
                  <a:lnRef idx="1">
                    <a:schemeClr val="dk1"/>
                  </a:lnRef>
                  <a:fillRef idx="0">
                    <a:schemeClr val="dk1"/>
                  </a:fillRef>
                  <a:effectRef idx="0">
                    <a:schemeClr val="dk1"/>
                  </a:effectRef>
                  <a:fontRef idx="minor">
                    <a:schemeClr val="tx1"/>
                  </a:fontRef>
                </p:style>
              </p:cxnSp>
            </p:grpSp>
            <p:pic>
              <p:nvPicPr>
                <p:cNvPr id="61" name="Picture 60">
                  <a:extLst>
                    <a:ext uri="{FF2B5EF4-FFF2-40B4-BE49-F238E27FC236}">
                      <a16:creationId xmlns:a16="http://schemas.microsoft.com/office/drawing/2014/main" id="{AAD097D1-B7FB-194C-A3DE-F6E44A06845B}"/>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3295085" y="22857823"/>
                  <a:ext cx="7112001" cy="5334000"/>
                </a:xfrm>
                <a:prstGeom prst="rect">
                  <a:avLst/>
                </a:prstGeom>
              </p:spPr>
            </p:pic>
          </p:grpSp>
        </p:grpSp>
        <p:grpSp>
          <p:nvGrpSpPr>
            <p:cNvPr id="71" name="Group 70">
              <a:extLst>
                <a:ext uri="{FF2B5EF4-FFF2-40B4-BE49-F238E27FC236}">
                  <a16:creationId xmlns:a16="http://schemas.microsoft.com/office/drawing/2014/main" id="{F4079BB9-F0B4-B647-9E8E-C2A0EC22A793}"/>
                </a:ext>
              </a:extLst>
            </p:cNvPr>
            <p:cNvGrpSpPr/>
            <p:nvPr/>
          </p:nvGrpSpPr>
          <p:grpSpPr>
            <a:xfrm>
              <a:off x="6613911" y="2250971"/>
              <a:ext cx="2604370" cy="1792739"/>
              <a:chOff x="4465454" y="25914178"/>
              <a:chExt cx="4441562" cy="3057389"/>
            </a:xfrm>
          </p:grpSpPr>
          <p:sp>
            <p:nvSpPr>
              <p:cNvPr id="72" name="Rectangle 71">
                <a:extLst>
                  <a:ext uri="{FF2B5EF4-FFF2-40B4-BE49-F238E27FC236}">
                    <a16:creationId xmlns:a16="http://schemas.microsoft.com/office/drawing/2014/main" id="{7121FEB2-FFC2-A549-A33E-215C42256831}"/>
                  </a:ext>
                </a:extLst>
              </p:cNvPr>
              <p:cNvSpPr/>
              <p:nvPr/>
            </p:nvSpPr>
            <p:spPr>
              <a:xfrm>
                <a:off x="4465454" y="28184230"/>
                <a:ext cx="4441562" cy="787337"/>
              </a:xfrm>
              <a:prstGeom prst="rect">
                <a:avLst/>
              </a:prstGeom>
            </p:spPr>
            <p:txBody>
              <a:bodyPr wrap="square" anchor="ctr">
                <a:spAutoFit/>
              </a:bodyPr>
              <a:lstStyle/>
              <a:p>
                <a:pPr lvl="0" algn="ctr"/>
                <a:r>
                  <a:rPr lang="en-US" sz="2400" b="1" dirty="0">
                    <a:solidFill>
                      <a:prstClr val="black"/>
                    </a:solidFill>
                  </a:rPr>
                  <a:t>Validation</a:t>
                </a:r>
              </a:p>
            </p:txBody>
          </p:sp>
          <p:sp>
            <p:nvSpPr>
              <p:cNvPr id="75" name="Down Arrow 74">
                <a:extLst>
                  <a:ext uri="{FF2B5EF4-FFF2-40B4-BE49-F238E27FC236}">
                    <a16:creationId xmlns:a16="http://schemas.microsoft.com/office/drawing/2014/main" id="{A31457DD-F815-134E-AFFD-F70DE829E35A}"/>
                  </a:ext>
                </a:extLst>
              </p:cNvPr>
              <p:cNvSpPr/>
              <p:nvPr/>
            </p:nvSpPr>
            <p:spPr>
              <a:xfrm>
                <a:off x="6054884" y="25914178"/>
                <a:ext cx="645993" cy="1220340"/>
              </a:xfrm>
              <a:prstGeom prst="downArrow">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sp>
          <p:nvSpPr>
            <p:cNvPr id="58" name="Rectangle 57">
              <a:extLst>
                <a:ext uri="{FF2B5EF4-FFF2-40B4-BE49-F238E27FC236}">
                  <a16:creationId xmlns:a16="http://schemas.microsoft.com/office/drawing/2014/main" id="{09654E75-9D09-8942-8641-1A2024C6E128}"/>
                </a:ext>
              </a:extLst>
            </p:cNvPr>
            <p:cNvSpPr/>
            <p:nvPr/>
          </p:nvSpPr>
          <p:spPr>
            <a:xfrm>
              <a:off x="2779656" y="3564630"/>
              <a:ext cx="1790346" cy="461665"/>
            </a:xfrm>
            <a:prstGeom prst="rect">
              <a:avLst/>
            </a:prstGeom>
          </p:spPr>
          <p:txBody>
            <a:bodyPr wrap="square" anchor="ctr">
              <a:spAutoFit/>
            </a:bodyPr>
            <a:lstStyle/>
            <a:p>
              <a:pPr lvl="0" algn="ctr"/>
              <a:r>
                <a:rPr lang="en-US" sz="2400" b="1" dirty="0">
                  <a:solidFill>
                    <a:prstClr val="black"/>
                  </a:solidFill>
                </a:rPr>
                <a:t>Belief</a:t>
              </a:r>
            </a:p>
          </p:txBody>
        </p:sp>
        <p:sp>
          <p:nvSpPr>
            <p:cNvPr id="66" name="Circular Arrow 65">
              <a:extLst>
                <a:ext uri="{FF2B5EF4-FFF2-40B4-BE49-F238E27FC236}">
                  <a16:creationId xmlns:a16="http://schemas.microsoft.com/office/drawing/2014/main" id="{212B2062-8A90-9649-8133-25C4112F085E}"/>
                </a:ext>
              </a:extLst>
            </p:cNvPr>
            <p:cNvSpPr/>
            <p:nvPr/>
          </p:nvSpPr>
          <p:spPr>
            <a:xfrm rot="10800000">
              <a:off x="4239974" y="1974413"/>
              <a:ext cx="3139722" cy="3139722"/>
            </a:xfrm>
            <a:prstGeom prst="circularArrow">
              <a:avLst>
                <a:gd name="adj1" fmla="val 6417"/>
                <a:gd name="adj2" fmla="val 1090842"/>
                <a:gd name="adj3" fmla="val 19253426"/>
                <a:gd name="adj4" fmla="val 12180687"/>
                <a:gd name="adj5" fmla="val 6414"/>
              </a:avLst>
            </a:prstGeom>
            <a:solidFill>
              <a:srgbClr val="BAD3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endParaRPr>
            </a:p>
          </p:txBody>
        </p:sp>
        <p:sp>
          <p:nvSpPr>
            <p:cNvPr id="69" name="Rectangle 68">
              <a:extLst>
                <a:ext uri="{FF2B5EF4-FFF2-40B4-BE49-F238E27FC236}">
                  <a16:creationId xmlns:a16="http://schemas.microsoft.com/office/drawing/2014/main" id="{DEEDA695-8FFB-C647-A631-5D46F3EDD4CF}"/>
                </a:ext>
              </a:extLst>
            </p:cNvPr>
            <p:cNvSpPr/>
            <p:nvPr/>
          </p:nvSpPr>
          <p:spPr>
            <a:xfrm>
              <a:off x="4953146" y="5093734"/>
              <a:ext cx="1725152" cy="461665"/>
            </a:xfrm>
            <a:prstGeom prst="rect">
              <a:avLst/>
            </a:prstGeom>
          </p:spPr>
          <p:txBody>
            <a:bodyPr wrap="none">
              <a:spAutoFit/>
            </a:bodyPr>
            <a:lstStyle/>
            <a:p>
              <a:pPr lvl="0" algn="ctr"/>
              <a:r>
                <a:rPr lang="en-US" sz="2400" i="1" dirty="0">
                  <a:solidFill>
                    <a:prstClr val="black"/>
                  </a:solidFill>
                </a:rPr>
                <a:t>Information</a:t>
              </a:r>
            </a:p>
          </p:txBody>
        </p:sp>
        <p:sp>
          <p:nvSpPr>
            <p:cNvPr id="70" name="Rectangle 69">
              <a:extLst>
                <a:ext uri="{FF2B5EF4-FFF2-40B4-BE49-F238E27FC236}">
                  <a16:creationId xmlns:a16="http://schemas.microsoft.com/office/drawing/2014/main" id="{F6447173-CF8A-0346-A922-26469BC3CC58}"/>
                </a:ext>
              </a:extLst>
            </p:cNvPr>
            <p:cNvSpPr/>
            <p:nvPr/>
          </p:nvSpPr>
          <p:spPr>
            <a:xfrm>
              <a:off x="4920407" y="976125"/>
              <a:ext cx="1621086" cy="437885"/>
            </a:xfrm>
            <a:prstGeom prst="rect">
              <a:avLst/>
            </a:prstGeom>
          </p:spPr>
          <p:txBody>
            <a:bodyPr wrap="none">
              <a:spAutoFit/>
            </a:bodyPr>
            <a:lstStyle/>
            <a:p>
              <a:pPr lvl="0" algn="ctr"/>
              <a:r>
                <a:rPr lang="en-US" sz="2400" i="1" dirty="0">
                  <a:solidFill>
                    <a:prstClr val="black"/>
                  </a:solidFill>
                </a:rPr>
                <a:t>Hypothesis</a:t>
              </a:r>
            </a:p>
          </p:txBody>
        </p:sp>
        <p:sp>
          <p:nvSpPr>
            <p:cNvPr id="79" name="Rectangle 78">
              <a:extLst>
                <a:ext uri="{FF2B5EF4-FFF2-40B4-BE49-F238E27FC236}">
                  <a16:creationId xmlns:a16="http://schemas.microsoft.com/office/drawing/2014/main" id="{628E39B1-37B7-3040-B67D-95AB937C0028}"/>
                </a:ext>
              </a:extLst>
            </p:cNvPr>
            <p:cNvSpPr/>
            <p:nvPr/>
          </p:nvSpPr>
          <p:spPr>
            <a:xfrm>
              <a:off x="515140" y="2587984"/>
              <a:ext cx="822858" cy="437885"/>
            </a:xfrm>
            <a:prstGeom prst="rect">
              <a:avLst/>
            </a:prstGeom>
          </p:spPr>
          <p:txBody>
            <a:bodyPr wrap="none">
              <a:spAutoFit/>
            </a:bodyPr>
            <a:lstStyle/>
            <a:p>
              <a:r>
                <a:rPr lang="en-US" sz="2400" b="1" dirty="0">
                  <a:solidFill>
                    <a:prstClr val="black"/>
                  </a:solidFill>
                </a:rPr>
                <a:t>Goal</a:t>
              </a:r>
              <a:endParaRPr lang="en-US" sz="1600" dirty="0"/>
            </a:p>
          </p:txBody>
        </p:sp>
        <p:sp>
          <p:nvSpPr>
            <p:cNvPr id="80" name="Right Arrow 79">
              <a:extLst>
                <a:ext uri="{FF2B5EF4-FFF2-40B4-BE49-F238E27FC236}">
                  <a16:creationId xmlns:a16="http://schemas.microsoft.com/office/drawing/2014/main" id="{917D2E5F-3B9E-7E47-A247-458553EC89C5}"/>
                </a:ext>
              </a:extLst>
            </p:cNvPr>
            <p:cNvSpPr/>
            <p:nvPr/>
          </p:nvSpPr>
          <p:spPr>
            <a:xfrm>
              <a:off x="1564648" y="2684752"/>
              <a:ext cx="958836" cy="298776"/>
            </a:xfrm>
            <a:prstGeom prst="rightArrow">
              <a:avLst>
                <a:gd name="adj1" fmla="val 50000"/>
                <a:gd name="adj2" fmla="val 159667"/>
              </a:avLst>
            </a:prstGeom>
            <a:solidFill>
              <a:srgbClr val="BAD3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endParaRPr>
            </a:p>
          </p:txBody>
        </p:sp>
        <p:sp>
          <p:nvSpPr>
            <p:cNvPr id="81" name="Rectangle 80">
              <a:extLst>
                <a:ext uri="{FF2B5EF4-FFF2-40B4-BE49-F238E27FC236}">
                  <a16:creationId xmlns:a16="http://schemas.microsoft.com/office/drawing/2014/main" id="{C41C0E67-0EBA-BE49-BFA6-8E3BAE86D0A9}"/>
                </a:ext>
              </a:extLst>
            </p:cNvPr>
            <p:cNvSpPr/>
            <p:nvPr/>
          </p:nvSpPr>
          <p:spPr>
            <a:xfrm>
              <a:off x="10249441" y="2590704"/>
              <a:ext cx="1572433" cy="437885"/>
            </a:xfrm>
            <a:prstGeom prst="rect">
              <a:avLst/>
            </a:prstGeom>
          </p:spPr>
          <p:txBody>
            <a:bodyPr wrap="none">
              <a:spAutoFit/>
            </a:bodyPr>
            <a:lstStyle/>
            <a:p>
              <a:r>
                <a:rPr lang="en-US" sz="2400" b="1" dirty="0">
                  <a:solidFill>
                    <a:prstClr val="black"/>
                  </a:solidFill>
                </a:rPr>
                <a:t>Discovery</a:t>
              </a:r>
              <a:endParaRPr lang="en-US" sz="1600" dirty="0"/>
            </a:p>
          </p:txBody>
        </p:sp>
        <p:sp>
          <p:nvSpPr>
            <p:cNvPr id="115" name="Circular Arrow 114">
              <a:extLst>
                <a:ext uri="{FF2B5EF4-FFF2-40B4-BE49-F238E27FC236}">
                  <a16:creationId xmlns:a16="http://schemas.microsoft.com/office/drawing/2014/main" id="{BC78E4E8-5346-6E41-9BC9-E564EDFA79B8}"/>
                </a:ext>
              </a:extLst>
            </p:cNvPr>
            <p:cNvSpPr/>
            <p:nvPr/>
          </p:nvSpPr>
          <p:spPr>
            <a:xfrm>
              <a:off x="4174114" y="1413659"/>
              <a:ext cx="3139722" cy="3139722"/>
            </a:xfrm>
            <a:prstGeom prst="circularArrow">
              <a:avLst>
                <a:gd name="adj1" fmla="val 6417"/>
                <a:gd name="adj2" fmla="val 1090842"/>
                <a:gd name="adj3" fmla="val 19253426"/>
                <a:gd name="adj4" fmla="val 12180687"/>
                <a:gd name="adj5" fmla="val 6414"/>
              </a:avLst>
            </a:prstGeom>
            <a:solidFill>
              <a:srgbClr val="BAD3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endParaRPr>
            </a:p>
          </p:txBody>
        </p:sp>
        <p:sp>
          <p:nvSpPr>
            <p:cNvPr id="116" name="Right Arrow 115">
              <a:extLst>
                <a:ext uri="{FF2B5EF4-FFF2-40B4-BE49-F238E27FC236}">
                  <a16:creationId xmlns:a16="http://schemas.microsoft.com/office/drawing/2014/main" id="{66085D18-0D70-894E-8CB3-D5A8AFC5B3F0}"/>
                </a:ext>
              </a:extLst>
            </p:cNvPr>
            <p:cNvSpPr/>
            <p:nvPr/>
          </p:nvSpPr>
          <p:spPr>
            <a:xfrm>
              <a:off x="9238326" y="2684744"/>
              <a:ext cx="958836" cy="298776"/>
            </a:xfrm>
            <a:prstGeom prst="rightArrow">
              <a:avLst>
                <a:gd name="adj1" fmla="val 50000"/>
                <a:gd name="adj2" fmla="val 159667"/>
              </a:avLst>
            </a:prstGeom>
            <a:solidFill>
              <a:srgbClr val="BAD3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endParaRPr>
            </a:p>
          </p:txBody>
        </p:sp>
        <p:sp>
          <p:nvSpPr>
            <p:cNvPr id="3" name="Rectangle 2">
              <a:extLst>
                <a:ext uri="{FF2B5EF4-FFF2-40B4-BE49-F238E27FC236}">
                  <a16:creationId xmlns:a16="http://schemas.microsoft.com/office/drawing/2014/main" id="{8997181C-CAAD-4C4E-917B-5EC8BE71265D}"/>
                </a:ext>
              </a:extLst>
            </p:cNvPr>
            <p:cNvSpPr/>
            <p:nvPr/>
          </p:nvSpPr>
          <p:spPr>
            <a:xfrm>
              <a:off x="108127" y="2962248"/>
              <a:ext cx="1749197" cy="369333"/>
            </a:xfrm>
            <a:prstGeom prst="rect">
              <a:avLst/>
            </a:prstGeom>
          </p:spPr>
          <p:txBody>
            <a:bodyPr wrap="none">
              <a:spAutoFit/>
            </a:bodyPr>
            <a:lstStyle/>
            <a:p>
              <a:pPr algn="ctr"/>
              <a:r>
                <a:rPr lang="en-US" dirty="0">
                  <a:solidFill>
                    <a:prstClr val="black"/>
                  </a:solidFill>
                </a:rPr>
                <a:t>Property profile</a:t>
              </a:r>
              <a:endParaRPr lang="en-US" dirty="0"/>
            </a:p>
          </p:txBody>
        </p:sp>
        <p:sp>
          <p:nvSpPr>
            <p:cNvPr id="65" name="Rectangle 64">
              <a:extLst>
                <a:ext uri="{FF2B5EF4-FFF2-40B4-BE49-F238E27FC236}">
                  <a16:creationId xmlns:a16="http://schemas.microsoft.com/office/drawing/2014/main" id="{D3359EAE-B75E-D84E-BEFB-80CA1E70B39C}"/>
                </a:ext>
              </a:extLst>
            </p:cNvPr>
            <p:cNvSpPr/>
            <p:nvPr/>
          </p:nvSpPr>
          <p:spPr>
            <a:xfrm>
              <a:off x="2901627" y="3943128"/>
              <a:ext cx="1556836" cy="369332"/>
            </a:xfrm>
            <a:prstGeom prst="rect">
              <a:avLst/>
            </a:prstGeom>
          </p:spPr>
          <p:txBody>
            <a:bodyPr wrap="none">
              <a:spAutoFit/>
            </a:bodyPr>
            <a:lstStyle/>
            <a:p>
              <a:pPr algn="ctr"/>
              <a:r>
                <a:rPr lang="en-US" dirty="0">
                  <a:solidFill>
                    <a:prstClr val="black"/>
                  </a:solidFill>
                </a:rPr>
                <a:t>QSAR/QSPR</a:t>
              </a:r>
              <a:endParaRPr lang="en-US" dirty="0"/>
            </a:p>
          </p:txBody>
        </p:sp>
        <p:sp>
          <p:nvSpPr>
            <p:cNvPr id="73" name="Rectangle 72">
              <a:extLst>
                <a:ext uri="{FF2B5EF4-FFF2-40B4-BE49-F238E27FC236}">
                  <a16:creationId xmlns:a16="http://schemas.microsoft.com/office/drawing/2014/main" id="{17BF070E-9752-FA4D-9DAF-049E0DC1161C}"/>
                </a:ext>
              </a:extLst>
            </p:cNvPr>
            <p:cNvSpPr/>
            <p:nvPr/>
          </p:nvSpPr>
          <p:spPr>
            <a:xfrm>
              <a:off x="7226987" y="3943128"/>
              <a:ext cx="1313180" cy="646331"/>
            </a:xfrm>
            <a:prstGeom prst="rect">
              <a:avLst/>
            </a:prstGeom>
          </p:spPr>
          <p:txBody>
            <a:bodyPr wrap="none">
              <a:spAutoFit/>
            </a:bodyPr>
            <a:lstStyle/>
            <a:p>
              <a:pPr algn="ctr"/>
              <a:r>
                <a:rPr lang="en-US" dirty="0">
                  <a:solidFill>
                    <a:prstClr val="black"/>
                  </a:solidFill>
                </a:rPr>
                <a:t>Synthesis</a:t>
              </a:r>
              <a:br>
                <a:rPr lang="en-US" dirty="0">
                  <a:solidFill>
                    <a:prstClr val="black"/>
                  </a:solidFill>
                </a:rPr>
              </a:br>
              <a:r>
                <a:rPr lang="en-US" dirty="0">
                  <a:solidFill>
                    <a:prstClr val="black"/>
                  </a:solidFill>
                </a:rPr>
                <a:t>&amp; assaying</a:t>
              </a:r>
              <a:endParaRPr lang="en-US" dirty="0"/>
            </a:p>
          </p:txBody>
        </p:sp>
        <p:sp>
          <p:nvSpPr>
            <p:cNvPr id="74" name="Rectangle 73">
              <a:extLst>
                <a:ext uri="{FF2B5EF4-FFF2-40B4-BE49-F238E27FC236}">
                  <a16:creationId xmlns:a16="http://schemas.microsoft.com/office/drawing/2014/main" id="{6C17A145-FBF0-4A44-A4DD-6E04FE9B91BF}"/>
                </a:ext>
              </a:extLst>
            </p:cNvPr>
            <p:cNvSpPr/>
            <p:nvPr/>
          </p:nvSpPr>
          <p:spPr>
            <a:xfrm>
              <a:off x="10248947" y="2981749"/>
              <a:ext cx="1886094" cy="369333"/>
            </a:xfrm>
            <a:prstGeom prst="rect">
              <a:avLst/>
            </a:prstGeom>
          </p:spPr>
          <p:txBody>
            <a:bodyPr wrap="none">
              <a:spAutoFit/>
            </a:bodyPr>
            <a:lstStyle/>
            <a:p>
              <a:pPr algn="ctr"/>
              <a:r>
                <a:rPr lang="en-US" dirty="0">
                  <a:solidFill>
                    <a:prstClr val="black"/>
                  </a:solidFill>
                </a:rPr>
                <a:t>Viable candidate</a:t>
              </a:r>
              <a:endParaRPr lang="en-US" dirty="0"/>
            </a:p>
          </p:txBody>
        </p:sp>
      </p:grpSp>
      <p:grpSp>
        <p:nvGrpSpPr>
          <p:cNvPr id="68" name="Group 67">
            <a:extLst>
              <a:ext uri="{FF2B5EF4-FFF2-40B4-BE49-F238E27FC236}">
                <a16:creationId xmlns:a16="http://schemas.microsoft.com/office/drawing/2014/main" id="{28F28996-E5C8-D645-A5D7-56116AD080C1}"/>
              </a:ext>
            </a:extLst>
          </p:cNvPr>
          <p:cNvGrpSpPr/>
          <p:nvPr/>
        </p:nvGrpSpPr>
        <p:grpSpPr>
          <a:xfrm>
            <a:off x="5732980" y="4862966"/>
            <a:ext cx="5831745" cy="1535090"/>
            <a:chOff x="5732980" y="4862966"/>
            <a:chExt cx="5831745" cy="1535090"/>
          </a:xfrm>
        </p:grpSpPr>
        <p:cxnSp>
          <p:nvCxnSpPr>
            <p:cNvPr id="76" name="Straight Arrow Connector 75">
              <a:extLst>
                <a:ext uri="{FF2B5EF4-FFF2-40B4-BE49-F238E27FC236}">
                  <a16:creationId xmlns:a16="http://schemas.microsoft.com/office/drawing/2014/main" id="{A50BE441-6446-054A-A57D-F68EA0508B80}"/>
                </a:ext>
              </a:extLst>
            </p:cNvPr>
            <p:cNvCxnSpPr/>
            <p:nvPr/>
          </p:nvCxnSpPr>
          <p:spPr>
            <a:xfrm flipV="1">
              <a:off x="5732980" y="5280917"/>
              <a:ext cx="1133509" cy="1117139"/>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7" name="Rectangle 76">
              <a:extLst>
                <a:ext uri="{FF2B5EF4-FFF2-40B4-BE49-F238E27FC236}">
                  <a16:creationId xmlns:a16="http://schemas.microsoft.com/office/drawing/2014/main" id="{9913CDCC-FC0B-EE4A-9E00-F596B73C197D}"/>
                </a:ext>
              </a:extLst>
            </p:cNvPr>
            <p:cNvSpPr/>
            <p:nvPr/>
          </p:nvSpPr>
          <p:spPr>
            <a:xfrm>
              <a:off x="6705217" y="4862966"/>
              <a:ext cx="1011815" cy="400110"/>
            </a:xfrm>
            <a:prstGeom prst="rect">
              <a:avLst/>
            </a:prstGeom>
          </p:spPr>
          <p:txBody>
            <a:bodyPr wrap="none">
              <a:spAutoFit/>
            </a:bodyPr>
            <a:lstStyle/>
            <a:p>
              <a:r>
                <a:rPr lang="en-US" sz="2000" b="1" dirty="0">
                  <a:solidFill>
                    <a:srgbClr val="FF0000"/>
                  </a:solidFill>
                </a:rPr>
                <a:t>design</a:t>
              </a:r>
            </a:p>
          </p:txBody>
        </p:sp>
        <p:cxnSp>
          <p:nvCxnSpPr>
            <p:cNvPr id="78" name="Straight Arrow Connector 77">
              <a:extLst>
                <a:ext uri="{FF2B5EF4-FFF2-40B4-BE49-F238E27FC236}">
                  <a16:creationId xmlns:a16="http://schemas.microsoft.com/office/drawing/2014/main" id="{CEFFF5EB-0495-0D4B-9B4E-5F7BDF0F4D39}"/>
                </a:ext>
              </a:extLst>
            </p:cNvPr>
            <p:cNvCxnSpPr/>
            <p:nvPr/>
          </p:nvCxnSpPr>
          <p:spPr>
            <a:xfrm flipV="1">
              <a:off x="7633699" y="5280917"/>
              <a:ext cx="1133509" cy="1117139"/>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2" name="Rectangle 81">
              <a:extLst>
                <a:ext uri="{FF2B5EF4-FFF2-40B4-BE49-F238E27FC236}">
                  <a16:creationId xmlns:a16="http://schemas.microsoft.com/office/drawing/2014/main" id="{BF902DA5-88C1-2546-AA26-08F1C8CFCF2B}"/>
                </a:ext>
              </a:extLst>
            </p:cNvPr>
            <p:cNvSpPr/>
            <p:nvPr/>
          </p:nvSpPr>
          <p:spPr>
            <a:xfrm>
              <a:off x="8605936" y="4862966"/>
              <a:ext cx="1495922" cy="400110"/>
            </a:xfrm>
            <a:prstGeom prst="rect">
              <a:avLst/>
            </a:prstGeom>
          </p:spPr>
          <p:txBody>
            <a:bodyPr wrap="none">
              <a:spAutoFit/>
            </a:bodyPr>
            <a:lstStyle/>
            <a:p>
              <a:r>
                <a:rPr lang="en-US" sz="2000" b="1" dirty="0">
                  <a:solidFill>
                    <a:srgbClr val="FF0000"/>
                  </a:solidFill>
                </a:rPr>
                <a:t>synthesize</a:t>
              </a:r>
            </a:p>
          </p:txBody>
        </p:sp>
        <p:cxnSp>
          <p:nvCxnSpPr>
            <p:cNvPr id="83" name="Straight Arrow Connector 82">
              <a:extLst>
                <a:ext uri="{FF2B5EF4-FFF2-40B4-BE49-F238E27FC236}">
                  <a16:creationId xmlns:a16="http://schemas.microsoft.com/office/drawing/2014/main" id="{E09DD431-DF1E-304D-BA4C-82E37189A17E}"/>
                </a:ext>
              </a:extLst>
            </p:cNvPr>
            <p:cNvCxnSpPr/>
            <p:nvPr/>
          </p:nvCxnSpPr>
          <p:spPr>
            <a:xfrm flipV="1">
              <a:off x="9154274" y="5280917"/>
              <a:ext cx="1133509" cy="1117139"/>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4" name="Rectangle 83">
              <a:extLst>
                <a:ext uri="{FF2B5EF4-FFF2-40B4-BE49-F238E27FC236}">
                  <a16:creationId xmlns:a16="http://schemas.microsoft.com/office/drawing/2014/main" id="{FDDB309E-35A0-1249-83F6-CB2C075B0F63}"/>
                </a:ext>
              </a:extLst>
            </p:cNvPr>
            <p:cNvSpPr/>
            <p:nvPr/>
          </p:nvSpPr>
          <p:spPr>
            <a:xfrm>
              <a:off x="10126511" y="4862966"/>
              <a:ext cx="1438214" cy="400110"/>
            </a:xfrm>
            <a:prstGeom prst="rect">
              <a:avLst/>
            </a:prstGeom>
          </p:spPr>
          <p:txBody>
            <a:bodyPr wrap="none">
              <a:spAutoFit/>
            </a:bodyPr>
            <a:lstStyle/>
            <a:p>
              <a:r>
                <a:rPr lang="en-US" sz="2000" b="1" dirty="0">
                  <a:solidFill>
                    <a:srgbClr val="FF0000"/>
                  </a:solidFill>
                </a:rPr>
                <a:t>molecules</a:t>
              </a:r>
            </a:p>
          </p:txBody>
        </p:sp>
        <p:sp>
          <p:nvSpPr>
            <p:cNvPr id="85" name="Rectangle 84">
              <a:extLst>
                <a:ext uri="{FF2B5EF4-FFF2-40B4-BE49-F238E27FC236}">
                  <a16:creationId xmlns:a16="http://schemas.microsoft.com/office/drawing/2014/main" id="{8C7ECB2D-F170-434B-A346-BF5E1B91D7C2}"/>
                </a:ext>
              </a:extLst>
            </p:cNvPr>
            <p:cNvSpPr/>
            <p:nvPr/>
          </p:nvSpPr>
          <p:spPr>
            <a:xfrm>
              <a:off x="7816480" y="4862966"/>
              <a:ext cx="641522" cy="400110"/>
            </a:xfrm>
            <a:prstGeom prst="rect">
              <a:avLst/>
            </a:prstGeom>
          </p:spPr>
          <p:txBody>
            <a:bodyPr wrap="none">
              <a:spAutoFit/>
            </a:bodyPr>
            <a:lstStyle/>
            <a:p>
              <a:r>
                <a:rPr lang="en-US" sz="2000" b="1" dirty="0">
                  <a:solidFill>
                    <a:srgbClr val="FF0000"/>
                  </a:solidFill>
                </a:rPr>
                <a:t>and</a:t>
              </a:r>
            </a:p>
          </p:txBody>
        </p:sp>
      </p:grpSp>
    </p:spTree>
    <p:custDataLst>
      <p:tags r:id="rId1"/>
    </p:custDataLst>
    <p:extLst>
      <p:ext uri="{BB962C8B-B14F-4D97-AF65-F5344CB8AC3E}">
        <p14:creationId xmlns:p14="http://schemas.microsoft.com/office/powerpoint/2010/main" val="456037997"/>
      </p:ext>
    </p:extLst>
  </p:cSld>
  <p:clrMapOvr>
    <a:masterClrMapping/>
  </p:clrMapOvr>
  <mc:AlternateContent xmlns:mc="http://schemas.openxmlformats.org/markup-compatibility/2006" xmlns:p14="http://schemas.microsoft.com/office/powerpoint/2010/main">
    <mc:Choice Requires="p14">
      <p:transition spd="slow" p14:dur="2000" advTm="78713"/>
    </mc:Choice>
    <mc:Fallback xmlns="">
      <p:transition spd="slow" advTm="7871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F391994-10B8-734A-B9B4-626C445A92F8}"/>
              </a:ext>
            </a:extLst>
          </p:cNvPr>
          <p:cNvPicPr>
            <a:picLocks noChangeAspect="1"/>
          </p:cNvPicPr>
          <p:nvPr/>
        </p:nvPicPr>
        <p:blipFill>
          <a:blip r:embed="rId3"/>
          <a:stretch>
            <a:fillRect/>
          </a:stretch>
        </p:blipFill>
        <p:spPr>
          <a:xfrm>
            <a:off x="2655193" y="941214"/>
            <a:ext cx="6846230" cy="1738725"/>
          </a:xfrm>
          <a:prstGeom prst="rect">
            <a:avLst/>
          </a:prstGeom>
          <a:ln>
            <a:solidFill>
              <a:schemeClr val="tx1"/>
            </a:solidFill>
          </a:ln>
          <a:effectLst>
            <a:outerShdw blurRad="50800" dist="38100" dir="2700000" algn="tl" rotWithShape="0">
              <a:prstClr val="black">
                <a:alpha val="40000"/>
              </a:prstClr>
            </a:outerShdw>
          </a:effectLst>
        </p:spPr>
      </p:pic>
      <p:pic>
        <p:nvPicPr>
          <p:cNvPr id="9" name="Picture 8">
            <a:extLst>
              <a:ext uri="{FF2B5EF4-FFF2-40B4-BE49-F238E27FC236}">
                <a16:creationId xmlns:a16="http://schemas.microsoft.com/office/drawing/2014/main" id="{AA17E95C-8CB4-8645-BDF6-8088F16AA439}"/>
              </a:ext>
            </a:extLst>
          </p:cNvPr>
          <p:cNvPicPr>
            <a:picLocks noChangeAspect="1"/>
          </p:cNvPicPr>
          <p:nvPr/>
        </p:nvPicPr>
        <p:blipFill>
          <a:blip r:embed="rId4"/>
          <a:stretch>
            <a:fillRect/>
          </a:stretch>
        </p:blipFill>
        <p:spPr>
          <a:xfrm>
            <a:off x="2978608" y="1492629"/>
            <a:ext cx="6846230" cy="2173406"/>
          </a:xfrm>
          <a:prstGeom prst="rect">
            <a:avLst/>
          </a:prstGeom>
          <a:ln>
            <a:solidFill>
              <a:schemeClr val="tx1"/>
            </a:solidFill>
          </a:ln>
          <a:effectLst>
            <a:outerShdw blurRad="50800" dist="38100" dir="2700000" algn="tl" rotWithShape="0">
              <a:prstClr val="black">
                <a:alpha val="40000"/>
              </a:prstClr>
            </a:outerShdw>
          </a:effectLst>
        </p:spPr>
      </p:pic>
      <p:pic>
        <p:nvPicPr>
          <p:cNvPr id="12" name="Picture 11">
            <a:extLst>
              <a:ext uri="{FF2B5EF4-FFF2-40B4-BE49-F238E27FC236}">
                <a16:creationId xmlns:a16="http://schemas.microsoft.com/office/drawing/2014/main" id="{7ECE127D-5800-3940-A947-5DA5FCC9BDF1}"/>
              </a:ext>
            </a:extLst>
          </p:cNvPr>
          <p:cNvPicPr>
            <a:picLocks noChangeAspect="1"/>
          </p:cNvPicPr>
          <p:nvPr/>
        </p:nvPicPr>
        <p:blipFill>
          <a:blip r:embed="rId5"/>
          <a:stretch>
            <a:fillRect/>
          </a:stretch>
        </p:blipFill>
        <p:spPr>
          <a:xfrm>
            <a:off x="3173080" y="2400689"/>
            <a:ext cx="4932185" cy="1615716"/>
          </a:xfrm>
          <a:prstGeom prst="rect">
            <a:avLst/>
          </a:prstGeom>
          <a:effectLst>
            <a:outerShdw blurRad="50800" dist="38100" dir="2700000" algn="tl" rotWithShape="0">
              <a:prstClr val="black">
                <a:alpha val="40000"/>
              </a:prstClr>
            </a:outerShdw>
          </a:effectLst>
        </p:spPr>
      </p:pic>
      <p:sp>
        <p:nvSpPr>
          <p:cNvPr id="15" name="Rectangle 14">
            <a:extLst>
              <a:ext uri="{FF2B5EF4-FFF2-40B4-BE49-F238E27FC236}">
                <a16:creationId xmlns:a16="http://schemas.microsoft.com/office/drawing/2014/main" id="{77D6530D-27F9-BB44-9863-B45DA85AC5A8}"/>
              </a:ext>
            </a:extLst>
          </p:cNvPr>
          <p:cNvSpPr/>
          <p:nvPr/>
        </p:nvSpPr>
        <p:spPr>
          <a:xfrm>
            <a:off x="61994" y="6103846"/>
            <a:ext cx="12130006" cy="76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C29572D-6A23-2C46-95C5-F6113D2C7C14}"/>
              </a:ext>
            </a:extLst>
          </p:cNvPr>
          <p:cNvSpPr>
            <a:spLocks noGrp="1"/>
          </p:cNvSpPr>
          <p:nvPr>
            <p:ph type="title"/>
          </p:nvPr>
        </p:nvSpPr>
        <p:spPr/>
        <p:txBody>
          <a:bodyPr>
            <a:normAutofit/>
          </a:bodyPr>
          <a:lstStyle/>
          <a:p>
            <a:r>
              <a:rPr lang="en-US" dirty="0" err="1"/>
              <a:t>ccoley@mit.edu</a:t>
            </a:r>
            <a:r>
              <a:rPr lang="en-US" dirty="0"/>
              <a:t> | </a:t>
            </a:r>
            <a:r>
              <a:rPr lang="en-US" dirty="0" err="1"/>
              <a:t>coley.mit.edu</a:t>
            </a:r>
            <a:r>
              <a:rPr lang="en-US" dirty="0"/>
              <a:t> | @</a:t>
            </a:r>
            <a:r>
              <a:rPr lang="en-US" dirty="0" err="1"/>
              <a:t>cwcoley</a:t>
            </a:r>
            <a:endParaRPr lang="en-US" dirty="0"/>
          </a:p>
        </p:txBody>
      </p:sp>
      <p:sp>
        <p:nvSpPr>
          <p:cNvPr id="5" name="Slide Number Placeholder 4">
            <a:extLst>
              <a:ext uri="{FF2B5EF4-FFF2-40B4-BE49-F238E27FC236}">
                <a16:creationId xmlns:a16="http://schemas.microsoft.com/office/drawing/2014/main" id="{6EA2BE3B-9B4E-324D-AD0E-233783B5337C}"/>
              </a:ext>
            </a:extLst>
          </p:cNvPr>
          <p:cNvSpPr>
            <a:spLocks noGrp="1"/>
          </p:cNvSpPr>
          <p:nvPr>
            <p:ph type="sldNum" sz="quarter" idx="12"/>
          </p:nvPr>
        </p:nvSpPr>
        <p:spPr/>
        <p:txBody>
          <a:bodyPr/>
          <a:lstStyle/>
          <a:p>
            <a:fld id="{0264EB31-4F97-4EAC-AEBF-3978FBE8642D}" type="slidenum">
              <a:rPr lang="en-US" smtClean="0"/>
              <a:pPr/>
              <a:t>40</a:t>
            </a:fld>
            <a:endParaRPr lang="en-US" dirty="0"/>
          </a:p>
        </p:txBody>
      </p:sp>
      <p:sp>
        <p:nvSpPr>
          <p:cNvPr id="10" name="Rectangle 9">
            <a:extLst>
              <a:ext uri="{FF2B5EF4-FFF2-40B4-BE49-F238E27FC236}">
                <a16:creationId xmlns:a16="http://schemas.microsoft.com/office/drawing/2014/main" id="{976732E3-8228-B14C-8718-5DB847F174EB}"/>
              </a:ext>
            </a:extLst>
          </p:cNvPr>
          <p:cNvSpPr/>
          <p:nvPr/>
        </p:nvSpPr>
        <p:spPr>
          <a:xfrm>
            <a:off x="9669464" y="1458999"/>
            <a:ext cx="2515195" cy="1077218"/>
          </a:xfrm>
          <a:prstGeom prst="rect">
            <a:avLst/>
          </a:prstGeom>
        </p:spPr>
        <p:txBody>
          <a:bodyPr wrap="square">
            <a:spAutoFit/>
          </a:bodyPr>
          <a:lstStyle/>
          <a:p>
            <a:pPr algn="ctr"/>
            <a:r>
              <a:rPr lang="en-US" sz="1600" u="sng" dirty="0"/>
              <a:t>Data: </a:t>
            </a:r>
          </a:p>
          <a:p>
            <a:pPr algn="ctr"/>
            <a:r>
              <a:rPr lang="en-US" sz="1600" dirty="0"/>
              <a:t>CAS (current)</a:t>
            </a:r>
          </a:p>
          <a:p>
            <a:pPr algn="ctr"/>
            <a:r>
              <a:rPr lang="en-US" sz="1600" dirty="0"/>
              <a:t>Pistachio (current)</a:t>
            </a:r>
          </a:p>
          <a:p>
            <a:pPr algn="ctr"/>
            <a:r>
              <a:rPr lang="en-US" sz="1600" dirty="0" err="1"/>
              <a:t>Reaxys</a:t>
            </a:r>
            <a:r>
              <a:rPr lang="en-US" sz="1600" dirty="0"/>
              <a:t> (former)</a:t>
            </a:r>
          </a:p>
        </p:txBody>
      </p:sp>
      <p:grpSp>
        <p:nvGrpSpPr>
          <p:cNvPr id="6" name="Group 5">
            <a:extLst>
              <a:ext uri="{FF2B5EF4-FFF2-40B4-BE49-F238E27FC236}">
                <a16:creationId xmlns:a16="http://schemas.microsoft.com/office/drawing/2014/main" id="{0978F621-B102-3A42-B7DE-9D44B5F902B3}"/>
              </a:ext>
            </a:extLst>
          </p:cNvPr>
          <p:cNvGrpSpPr/>
          <p:nvPr/>
        </p:nvGrpSpPr>
        <p:grpSpPr>
          <a:xfrm>
            <a:off x="7490015" y="3360104"/>
            <a:ext cx="3941841" cy="3247904"/>
            <a:chOff x="7537996" y="3070985"/>
            <a:chExt cx="4486873" cy="3696986"/>
          </a:xfrm>
        </p:grpSpPr>
        <p:grpSp>
          <p:nvGrpSpPr>
            <p:cNvPr id="7" name="Group 6">
              <a:extLst>
                <a:ext uri="{FF2B5EF4-FFF2-40B4-BE49-F238E27FC236}">
                  <a16:creationId xmlns:a16="http://schemas.microsoft.com/office/drawing/2014/main" id="{15598520-8FFB-104E-B181-32ECE84709F7}"/>
                </a:ext>
              </a:extLst>
            </p:cNvPr>
            <p:cNvGrpSpPr/>
            <p:nvPr/>
          </p:nvGrpSpPr>
          <p:grpSpPr>
            <a:xfrm>
              <a:off x="7537996" y="3070985"/>
              <a:ext cx="4486873" cy="3696986"/>
              <a:chOff x="6639694" y="984942"/>
              <a:chExt cx="4622898" cy="3940964"/>
            </a:xfrm>
          </p:grpSpPr>
          <p:sp>
            <p:nvSpPr>
              <p:cNvPr id="31" name="Rectangle 30">
                <a:extLst>
                  <a:ext uri="{FF2B5EF4-FFF2-40B4-BE49-F238E27FC236}">
                    <a16:creationId xmlns:a16="http://schemas.microsoft.com/office/drawing/2014/main" id="{40628C5F-C411-3142-BA17-A743C7154640}"/>
                  </a:ext>
                </a:extLst>
              </p:cNvPr>
              <p:cNvSpPr/>
              <p:nvPr/>
            </p:nvSpPr>
            <p:spPr>
              <a:xfrm>
                <a:off x="6639694" y="1281446"/>
                <a:ext cx="4622898" cy="3644460"/>
              </a:xfrm>
              <a:prstGeom prst="rect">
                <a:avLst/>
              </a:prstGeom>
              <a:solidFill>
                <a:schemeClr val="bg1"/>
              </a:solidFill>
              <a:ln>
                <a:solidFill>
                  <a:schemeClr val="bg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nvGrpSpPr>
              <p:cNvPr id="43" name="Group 42">
                <a:extLst>
                  <a:ext uri="{FF2B5EF4-FFF2-40B4-BE49-F238E27FC236}">
                    <a16:creationId xmlns:a16="http://schemas.microsoft.com/office/drawing/2014/main" id="{2B6A0774-5619-0948-ABE1-5653B30C54CC}"/>
                  </a:ext>
                </a:extLst>
              </p:cNvPr>
              <p:cNvGrpSpPr/>
              <p:nvPr/>
            </p:nvGrpSpPr>
            <p:grpSpPr>
              <a:xfrm>
                <a:off x="7926114" y="984942"/>
                <a:ext cx="2158168" cy="601504"/>
                <a:chOff x="7334962" y="1634720"/>
                <a:chExt cx="2049634" cy="571255"/>
              </a:xfrm>
            </p:grpSpPr>
            <p:sp>
              <p:nvSpPr>
                <p:cNvPr id="44" name="Rectangle 43">
                  <a:extLst>
                    <a:ext uri="{FF2B5EF4-FFF2-40B4-BE49-F238E27FC236}">
                      <a16:creationId xmlns:a16="http://schemas.microsoft.com/office/drawing/2014/main" id="{C8DD762D-3753-7C42-8077-1422D1B2F290}"/>
                    </a:ext>
                  </a:extLst>
                </p:cNvPr>
                <p:cNvSpPr/>
                <p:nvPr/>
              </p:nvSpPr>
              <p:spPr>
                <a:xfrm>
                  <a:off x="7334962" y="1634720"/>
                  <a:ext cx="2049634" cy="5712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pic>
              <p:nvPicPr>
                <p:cNvPr id="45" name="Picture 44">
                  <a:extLst>
                    <a:ext uri="{FF2B5EF4-FFF2-40B4-BE49-F238E27FC236}">
                      <a16:creationId xmlns:a16="http://schemas.microsoft.com/office/drawing/2014/main" id="{9E421FE9-1358-8449-91F4-30EF48889B9C}"/>
                    </a:ext>
                  </a:extLst>
                </p:cNvPr>
                <p:cNvPicPr>
                  <a:picLocks noChangeAspect="1"/>
                </p:cNvPicPr>
                <p:nvPr/>
              </p:nvPicPr>
              <p:blipFill>
                <a:blip r:embed="rId6" cstate="print">
                  <a:clrChange>
                    <a:clrFrom>
                      <a:srgbClr val="FFFFFF"/>
                    </a:clrFrom>
                    <a:clrTo>
                      <a:srgbClr val="FFFFFF">
                        <a:alpha val="0"/>
                      </a:srgbClr>
                    </a:clrTo>
                  </a:clrChange>
                  <a:biLevel thresh="75000"/>
                  <a:extLst>
                    <a:ext uri="{28A0092B-C50C-407E-A947-70E740481C1C}">
                      <a14:useLocalDpi xmlns:a14="http://schemas.microsoft.com/office/drawing/2010/main"/>
                    </a:ext>
                  </a:extLst>
                </a:blip>
                <a:stretch>
                  <a:fillRect/>
                </a:stretch>
              </p:blipFill>
              <p:spPr>
                <a:xfrm>
                  <a:off x="7413842" y="1675947"/>
                  <a:ext cx="1914177" cy="509477"/>
                </a:xfrm>
                <a:prstGeom prst="rect">
                  <a:avLst/>
                </a:prstGeom>
              </p:spPr>
            </p:pic>
          </p:grpSp>
          <p:sp>
            <p:nvSpPr>
              <p:cNvPr id="64" name="Rectangle 63">
                <a:extLst>
                  <a:ext uri="{FF2B5EF4-FFF2-40B4-BE49-F238E27FC236}">
                    <a16:creationId xmlns:a16="http://schemas.microsoft.com/office/drawing/2014/main" id="{9CC7BAB2-32FF-E747-9664-1E3E1DE5F134}"/>
                  </a:ext>
                </a:extLst>
              </p:cNvPr>
              <p:cNvSpPr/>
              <p:nvPr/>
            </p:nvSpPr>
            <p:spPr>
              <a:xfrm>
                <a:off x="6831305" y="1547006"/>
                <a:ext cx="4297435" cy="634868"/>
              </a:xfrm>
              <a:prstGeom prst="rect">
                <a:avLst/>
              </a:prstGeom>
            </p:spPr>
            <p:txBody>
              <a:bodyPr wrap="square">
                <a:spAutoFit/>
              </a:bodyPr>
              <a:lstStyle/>
              <a:p>
                <a:pPr algn="ctr"/>
                <a:r>
                  <a:rPr lang="en-US" sz="1400" b="1" dirty="0"/>
                  <a:t>Machine Learning for Pharmaceutical Discovery and Synthesis</a:t>
                </a:r>
              </a:p>
            </p:txBody>
          </p:sp>
        </p:grpSp>
        <p:grpSp>
          <p:nvGrpSpPr>
            <p:cNvPr id="11" name="Group 10">
              <a:extLst>
                <a:ext uri="{FF2B5EF4-FFF2-40B4-BE49-F238E27FC236}">
                  <a16:creationId xmlns:a16="http://schemas.microsoft.com/office/drawing/2014/main" id="{90ADFEFB-1CB9-CA4D-98EF-5DA31793BA9D}"/>
                </a:ext>
              </a:extLst>
            </p:cNvPr>
            <p:cNvGrpSpPr/>
            <p:nvPr/>
          </p:nvGrpSpPr>
          <p:grpSpPr>
            <a:xfrm>
              <a:off x="7612424" y="4088313"/>
              <a:ext cx="4382871" cy="2461509"/>
              <a:chOff x="380325" y="1762669"/>
              <a:chExt cx="5311535" cy="2983066"/>
            </a:xfrm>
          </p:grpSpPr>
          <p:pic>
            <p:nvPicPr>
              <p:cNvPr id="39" name="Google Shape;63;p7">
                <a:extLst>
                  <a:ext uri="{FF2B5EF4-FFF2-40B4-BE49-F238E27FC236}">
                    <a16:creationId xmlns:a16="http://schemas.microsoft.com/office/drawing/2014/main" id="{1C16ACDB-D6BA-A043-8880-3536B8FB2A8C}"/>
                  </a:ext>
                </a:extLst>
              </p:cNvPr>
              <p:cNvPicPr preferRelativeResize="0"/>
              <p:nvPr/>
            </p:nvPicPr>
            <p:blipFill rotWithShape="1">
              <a:blip r:embed="rId7">
                <a:alphaModFix/>
              </a:blip>
              <a:srcRect/>
              <a:stretch/>
            </p:blipFill>
            <p:spPr>
              <a:xfrm>
                <a:off x="380325" y="3287661"/>
                <a:ext cx="911196" cy="911196"/>
              </a:xfrm>
              <a:prstGeom prst="rect">
                <a:avLst/>
              </a:prstGeom>
              <a:noFill/>
              <a:ln>
                <a:noFill/>
              </a:ln>
            </p:spPr>
          </p:pic>
          <p:pic>
            <p:nvPicPr>
              <p:cNvPr id="48" name="Google Shape;64;p7">
                <a:extLst>
                  <a:ext uri="{FF2B5EF4-FFF2-40B4-BE49-F238E27FC236}">
                    <a16:creationId xmlns:a16="http://schemas.microsoft.com/office/drawing/2014/main" id="{BB6E8692-523F-7543-AE72-BF936CB6F279}"/>
                  </a:ext>
                </a:extLst>
              </p:cNvPr>
              <p:cNvPicPr preferRelativeResize="0"/>
              <p:nvPr/>
            </p:nvPicPr>
            <p:blipFill rotWithShape="1">
              <a:blip r:embed="rId8" cstate="print">
                <a:alphaModFix/>
                <a:extLst>
                  <a:ext uri="{28A0092B-C50C-407E-A947-70E740481C1C}">
                    <a14:useLocalDpi xmlns:a14="http://schemas.microsoft.com/office/drawing/2010/main"/>
                  </a:ext>
                </a:extLst>
              </a:blip>
              <a:srcRect/>
              <a:stretch/>
            </p:blipFill>
            <p:spPr>
              <a:xfrm>
                <a:off x="2966815" y="1947297"/>
                <a:ext cx="1504869" cy="752435"/>
              </a:xfrm>
              <a:prstGeom prst="rect">
                <a:avLst/>
              </a:prstGeom>
              <a:noFill/>
              <a:ln>
                <a:noFill/>
              </a:ln>
            </p:spPr>
          </p:pic>
          <p:pic>
            <p:nvPicPr>
              <p:cNvPr id="49" name="Google Shape;65;p7">
                <a:extLst>
                  <a:ext uri="{FF2B5EF4-FFF2-40B4-BE49-F238E27FC236}">
                    <a16:creationId xmlns:a16="http://schemas.microsoft.com/office/drawing/2014/main" id="{AFE10D86-A666-064D-B680-211641CBD1EA}"/>
                  </a:ext>
                </a:extLst>
              </p:cNvPr>
              <p:cNvPicPr preferRelativeResize="0"/>
              <p:nvPr/>
            </p:nvPicPr>
            <p:blipFill rotWithShape="1">
              <a:blip r:embed="rId9" cstate="print">
                <a:alphaModFix/>
                <a:extLst>
                  <a:ext uri="{28A0092B-C50C-407E-A947-70E740481C1C}">
                    <a14:useLocalDpi xmlns:a14="http://schemas.microsoft.com/office/drawing/2010/main"/>
                  </a:ext>
                </a:extLst>
              </a:blip>
              <a:srcRect/>
              <a:stretch/>
            </p:blipFill>
            <p:spPr>
              <a:xfrm>
                <a:off x="2799466" y="3620287"/>
                <a:ext cx="1600200" cy="261366"/>
              </a:xfrm>
              <a:prstGeom prst="rect">
                <a:avLst/>
              </a:prstGeom>
              <a:noFill/>
              <a:ln>
                <a:noFill/>
              </a:ln>
            </p:spPr>
          </p:pic>
          <p:pic>
            <p:nvPicPr>
              <p:cNvPr id="50" name="Google Shape;66;p7">
                <a:extLst>
                  <a:ext uri="{FF2B5EF4-FFF2-40B4-BE49-F238E27FC236}">
                    <a16:creationId xmlns:a16="http://schemas.microsoft.com/office/drawing/2014/main" id="{79BD3EE7-72AB-9C49-A3FC-385781F1A097}"/>
                  </a:ext>
                </a:extLst>
              </p:cNvPr>
              <p:cNvPicPr preferRelativeResize="0"/>
              <p:nvPr/>
            </p:nvPicPr>
            <p:blipFill rotWithShape="1">
              <a:blip r:embed="rId10">
                <a:clrChange>
                  <a:clrFrom>
                    <a:srgbClr val="FFFFFF"/>
                  </a:clrFrom>
                  <a:clrTo>
                    <a:srgbClr val="FFFFFF">
                      <a:alpha val="0"/>
                    </a:srgbClr>
                  </a:clrTo>
                </a:clrChange>
                <a:alphaModFix/>
              </a:blip>
              <a:srcRect/>
              <a:stretch/>
            </p:blipFill>
            <p:spPr>
              <a:xfrm>
                <a:off x="1617075" y="1762669"/>
                <a:ext cx="1064697" cy="1064697"/>
              </a:xfrm>
              <a:prstGeom prst="rect">
                <a:avLst/>
              </a:prstGeom>
              <a:noFill/>
              <a:ln>
                <a:noFill/>
              </a:ln>
            </p:spPr>
          </p:pic>
          <p:pic>
            <p:nvPicPr>
              <p:cNvPr id="51" name="Google Shape;67;p7">
                <a:extLst>
                  <a:ext uri="{FF2B5EF4-FFF2-40B4-BE49-F238E27FC236}">
                    <a16:creationId xmlns:a16="http://schemas.microsoft.com/office/drawing/2014/main" id="{AB06BCBD-FCD0-A748-8466-C538AA0F5F41}"/>
                  </a:ext>
                </a:extLst>
              </p:cNvPr>
              <p:cNvPicPr preferRelativeResize="0"/>
              <p:nvPr/>
            </p:nvPicPr>
            <p:blipFill rotWithShape="1">
              <a:blip r:embed="rId11">
                <a:alphaModFix/>
              </a:blip>
              <a:srcRect/>
              <a:stretch/>
            </p:blipFill>
            <p:spPr>
              <a:xfrm>
                <a:off x="487091" y="4075491"/>
                <a:ext cx="1827941" cy="670244"/>
              </a:xfrm>
              <a:prstGeom prst="rect">
                <a:avLst/>
              </a:prstGeom>
              <a:noFill/>
              <a:ln>
                <a:noFill/>
              </a:ln>
            </p:spPr>
          </p:pic>
          <p:pic>
            <p:nvPicPr>
              <p:cNvPr id="52" name="Google Shape;68;p7">
                <a:extLst>
                  <a:ext uri="{FF2B5EF4-FFF2-40B4-BE49-F238E27FC236}">
                    <a16:creationId xmlns:a16="http://schemas.microsoft.com/office/drawing/2014/main" id="{40E5C763-34B3-3F40-A654-2BF9C4E90079}"/>
                  </a:ext>
                </a:extLst>
              </p:cNvPr>
              <p:cNvPicPr preferRelativeResize="0"/>
              <p:nvPr/>
            </p:nvPicPr>
            <p:blipFill rotWithShape="1">
              <a:blip r:embed="rId12" cstate="print">
                <a:alphaModFix/>
                <a:extLst>
                  <a:ext uri="{28A0092B-C50C-407E-A947-70E740481C1C}">
                    <a14:useLocalDpi xmlns:a14="http://schemas.microsoft.com/office/drawing/2010/main"/>
                  </a:ext>
                </a:extLst>
              </a:blip>
              <a:srcRect/>
              <a:stretch/>
            </p:blipFill>
            <p:spPr>
              <a:xfrm>
                <a:off x="1310919" y="3350740"/>
                <a:ext cx="1396732" cy="782170"/>
              </a:xfrm>
              <a:prstGeom prst="rect">
                <a:avLst/>
              </a:prstGeom>
              <a:noFill/>
              <a:ln>
                <a:noFill/>
              </a:ln>
            </p:spPr>
          </p:pic>
          <p:pic>
            <p:nvPicPr>
              <p:cNvPr id="53" name="Google Shape;69;p7">
                <a:extLst>
                  <a:ext uri="{FF2B5EF4-FFF2-40B4-BE49-F238E27FC236}">
                    <a16:creationId xmlns:a16="http://schemas.microsoft.com/office/drawing/2014/main" id="{BB214DE0-BBD9-A344-8A17-76882F1027C7}"/>
                  </a:ext>
                </a:extLst>
              </p:cNvPr>
              <p:cNvPicPr preferRelativeResize="0"/>
              <p:nvPr/>
            </p:nvPicPr>
            <p:blipFill rotWithShape="1">
              <a:blip r:embed="rId13">
                <a:alphaModFix/>
              </a:blip>
              <a:srcRect/>
              <a:stretch/>
            </p:blipFill>
            <p:spPr>
              <a:xfrm>
                <a:off x="2481515" y="2515679"/>
                <a:ext cx="952706" cy="952707"/>
              </a:xfrm>
              <a:prstGeom prst="rect">
                <a:avLst/>
              </a:prstGeom>
              <a:noFill/>
              <a:ln>
                <a:noFill/>
              </a:ln>
            </p:spPr>
          </p:pic>
          <p:pic>
            <p:nvPicPr>
              <p:cNvPr id="54" name="Google Shape;70;p7">
                <a:extLst>
                  <a:ext uri="{FF2B5EF4-FFF2-40B4-BE49-F238E27FC236}">
                    <a16:creationId xmlns:a16="http://schemas.microsoft.com/office/drawing/2014/main" id="{F3D565E5-2764-9041-B3DE-3B2F0F0918E2}"/>
                  </a:ext>
                </a:extLst>
              </p:cNvPr>
              <p:cNvPicPr preferRelativeResize="0"/>
              <p:nvPr/>
            </p:nvPicPr>
            <p:blipFill rotWithShape="1">
              <a:blip r:embed="rId14" cstate="print">
                <a:alphaModFix/>
                <a:extLst>
                  <a:ext uri="{28A0092B-C50C-407E-A947-70E740481C1C}">
                    <a14:useLocalDpi xmlns:a14="http://schemas.microsoft.com/office/drawing/2010/main"/>
                  </a:ext>
                </a:extLst>
              </a:blip>
              <a:srcRect/>
              <a:stretch/>
            </p:blipFill>
            <p:spPr>
              <a:xfrm>
                <a:off x="4783622" y="2653270"/>
                <a:ext cx="891481" cy="677525"/>
              </a:xfrm>
              <a:prstGeom prst="rect">
                <a:avLst/>
              </a:prstGeom>
              <a:noFill/>
              <a:ln>
                <a:noFill/>
              </a:ln>
            </p:spPr>
          </p:pic>
          <p:pic>
            <p:nvPicPr>
              <p:cNvPr id="56" name="Google Shape;72;p7">
                <a:extLst>
                  <a:ext uri="{FF2B5EF4-FFF2-40B4-BE49-F238E27FC236}">
                    <a16:creationId xmlns:a16="http://schemas.microsoft.com/office/drawing/2014/main" id="{261BAF59-89BA-A446-A1EB-37AFE7037CD8}"/>
                  </a:ext>
                </a:extLst>
              </p:cNvPr>
              <p:cNvPicPr preferRelativeResize="0"/>
              <p:nvPr/>
            </p:nvPicPr>
            <p:blipFill rotWithShape="1">
              <a:blip r:embed="rId15" cstate="print">
                <a:clrChange>
                  <a:clrFrom>
                    <a:srgbClr val="FFFFFF"/>
                  </a:clrFrom>
                  <a:clrTo>
                    <a:srgbClr val="FFFFFF">
                      <a:alpha val="0"/>
                    </a:srgbClr>
                  </a:clrTo>
                </a:clrChange>
                <a:alphaModFix/>
                <a:extLst>
                  <a:ext uri="{28A0092B-C50C-407E-A947-70E740481C1C}">
                    <a14:useLocalDpi xmlns:a14="http://schemas.microsoft.com/office/drawing/2010/main"/>
                  </a:ext>
                </a:extLst>
              </a:blip>
              <a:srcRect/>
              <a:stretch/>
            </p:blipFill>
            <p:spPr>
              <a:xfrm>
                <a:off x="3461466" y="2492054"/>
                <a:ext cx="1294910" cy="999958"/>
              </a:xfrm>
              <a:prstGeom prst="rect">
                <a:avLst/>
              </a:prstGeom>
              <a:noFill/>
              <a:ln>
                <a:noFill/>
              </a:ln>
            </p:spPr>
          </p:pic>
          <p:pic>
            <p:nvPicPr>
              <p:cNvPr id="57" name="Google Shape;73;p7">
                <a:extLst>
                  <a:ext uri="{FF2B5EF4-FFF2-40B4-BE49-F238E27FC236}">
                    <a16:creationId xmlns:a16="http://schemas.microsoft.com/office/drawing/2014/main" id="{E0077D44-4796-384E-BA32-8A30220C8328}"/>
                  </a:ext>
                </a:extLst>
              </p:cNvPr>
              <p:cNvPicPr preferRelativeResize="0"/>
              <p:nvPr/>
            </p:nvPicPr>
            <p:blipFill rotWithShape="1">
              <a:blip r:embed="rId16" cstate="print">
                <a:alphaModFix/>
                <a:extLst>
                  <a:ext uri="{28A0092B-C50C-407E-A947-70E740481C1C}">
                    <a14:useLocalDpi xmlns:a14="http://schemas.microsoft.com/office/drawing/2010/main"/>
                  </a:ext>
                </a:extLst>
              </a:blip>
              <a:srcRect/>
              <a:stretch/>
            </p:blipFill>
            <p:spPr>
              <a:xfrm>
                <a:off x="2433006" y="4204395"/>
                <a:ext cx="1251685" cy="412437"/>
              </a:xfrm>
              <a:prstGeom prst="rect">
                <a:avLst/>
              </a:prstGeom>
              <a:noFill/>
              <a:ln>
                <a:noFill/>
              </a:ln>
            </p:spPr>
          </p:pic>
          <p:pic>
            <p:nvPicPr>
              <p:cNvPr id="58" name="Google Shape;74;p7" descr="http://www.wuxiapptec.com/images/logo1.png">
                <a:extLst>
                  <a:ext uri="{FF2B5EF4-FFF2-40B4-BE49-F238E27FC236}">
                    <a16:creationId xmlns:a16="http://schemas.microsoft.com/office/drawing/2014/main" id="{BB98169E-70DB-E843-BCE6-4F4681ACAE72}"/>
                  </a:ext>
                </a:extLst>
              </p:cNvPr>
              <p:cNvPicPr preferRelativeResize="0"/>
              <p:nvPr/>
            </p:nvPicPr>
            <p:blipFill rotWithShape="1">
              <a:blip r:embed="rId17">
                <a:alphaModFix/>
              </a:blip>
              <a:srcRect/>
              <a:stretch/>
            </p:blipFill>
            <p:spPr>
              <a:xfrm>
                <a:off x="3802665" y="4156287"/>
                <a:ext cx="1745297" cy="508653"/>
              </a:xfrm>
              <a:prstGeom prst="rect">
                <a:avLst/>
              </a:prstGeom>
              <a:noFill/>
              <a:ln>
                <a:noFill/>
              </a:ln>
            </p:spPr>
          </p:pic>
          <p:pic>
            <p:nvPicPr>
              <p:cNvPr id="59" name="Google Shape;75;p7">
                <a:extLst>
                  <a:ext uri="{FF2B5EF4-FFF2-40B4-BE49-F238E27FC236}">
                    <a16:creationId xmlns:a16="http://schemas.microsoft.com/office/drawing/2014/main" id="{984DFAF4-0B52-A746-A89B-7CC6C73C7E71}"/>
                  </a:ext>
                </a:extLst>
              </p:cNvPr>
              <p:cNvPicPr preferRelativeResize="0"/>
              <p:nvPr/>
            </p:nvPicPr>
            <p:blipFill>
              <a:blip r:embed="rId18" cstate="print">
                <a:alphaModFix/>
                <a:extLst>
                  <a:ext uri="{28A0092B-C50C-407E-A947-70E740481C1C}">
                    <a14:useLocalDpi xmlns:a14="http://schemas.microsoft.com/office/drawing/2010/main"/>
                  </a:ext>
                </a:extLst>
              </a:blip>
              <a:stretch>
                <a:fillRect/>
              </a:stretch>
            </p:blipFill>
            <p:spPr>
              <a:xfrm>
                <a:off x="442588" y="2853131"/>
                <a:ext cx="2011681" cy="277803"/>
              </a:xfrm>
              <a:prstGeom prst="rect">
                <a:avLst/>
              </a:prstGeom>
              <a:noFill/>
              <a:ln>
                <a:noFill/>
              </a:ln>
            </p:spPr>
          </p:pic>
          <p:pic>
            <p:nvPicPr>
              <p:cNvPr id="60" name="Picture 2">
                <a:extLst>
                  <a:ext uri="{FF2B5EF4-FFF2-40B4-BE49-F238E27FC236}">
                    <a16:creationId xmlns:a16="http://schemas.microsoft.com/office/drawing/2014/main" id="{EEE40545-2E94-2C4E-9A5B-B3C56DFA40CC}"/>
                  </a:ext>
                </a:extLst>
              </p:cNvPr>
              <p:cNvPicPr>
                <a:picLocks noChangeAspect="1" noChangeArrowheads="1"/>
              </p:cNvPicPr>
              <p:nvPr/>
            </p:nvPicPr>
            <p:blipFill>
              <a:blip r:embed="rId19" cstate="print">
                <a:extLst>
                  <a:ext uri="{28A0092B-C50C-407E-A947-70E740481C1C}">
                    <a14:useLocalDpi xmlns:a14="http://schemas.microsoft.com/office/drawing/2010/main"/>
                  </a:ext>
                </a:extLst>
              </a:blip>
              <a:srcRect/>
              <a:stretch>
                <a:fillRect/>
              </a:stretch>
            </p:blipFill>
            <p:spPr bwMode="auto">
              <a:xfrm>
                <a:off x="4517640" y="3383493"/>
                <a:ext cx="1174220" cy="782170"/>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36" name="Content Placeholder 2">
            <a:extLst>
              <a:ext uri="{FF2B5EF4-FFF2-40B4-BE49-F238E27FC236}">
                <a16:creationId xmlns:a16="http://schemas.microsoft.com/office/drawing/2014/main" id="{9F1A289C-D675-F64F-BC65-39346CC63A19}"/>
              </a:ext>
            </a:extLst>
          </p:cNvPr>
          <p:cNvSpPr>
            <a:spLocks noGrp="1"/>
          </p:cNvSpPr>
          <p:nvPr>
            <p:ph idx="1"/>
          </p:nvPr>
        </p:nvSpPr>
        <p:spPr>
          <a:xfrm>
            <a:off x="100936" y="791355"/>
            <a:ext cx="3319778" cy="5940518"/>
          </a:xfrm>
        </p:spPr>
        <p:txBody>
          <a:bodyPr numCol="1">
            <a:normAutofit/>
          </a:bodyPr>
          <a:lstStyle/>
          <a:p>
            <a:pPr marL="0" indent="0">
              <a:spcBef>
                <a:spcPts val="0"/>
              </a:spcBef>
              <a:buNone/>
            </a:pPr>
            <a:endParaRPr lang="en-US" sz="1200" dirty="0"/>
          </a:p>
          <a:p>
            <a:pPr marL="0" indent="0">
              <a:spcBef>
                <a:spcPts val="0"/>
              </a:spcBef>
              <a:buNone/>
            </a:pPr>
            <a:r>
              <a:rPr lang="en-US" sz="1200" dirty="0" err="1"/>
              <a:t>Klavs</a:t>
            </a:r>
            <a:r>
              <a:rPr lang="en-US" sz="1200" dirty="0"/>
              <a:t> Jensen</a:t>
            </a:r>
          </a:p>
          <a:p>
            <a:pPr marL="0" indent="0">
              <a:spcBef>
                <a:spcPts val="0"/>
              </a:spcBef>
              <a:buNone/>
            </a:pPr>
            <a:r>
              <a:rPr lang="en-US" sz="1200" dirty="0"/>
              <a:t>William Green </a:t>
            </a:r>
          </a:p>
          <a:p>
            <a:pPr marL="0" indent="0">
              <a:spcBef>
                <a:spcPts val="0"/>
              </a:spcBef>
              <a:buNone/>
            </a:pPr>
            <a:r>
              <a:rPr lang="en-US" sz="1200" dirty="0"/>
              <a:t>Regina </a:t>
            </a:r>
            <a:r>
              <a:rPr lang="en-US" sz="1200" dirty="0" err="1"/>
              <a:t>Barzilay</a:t>
            </a:r>
            <a:endParaRPr lang="en-US" sz="1200" dirty="0"/>
          </a:p>
          <a:p>
            <a:pPr marL="0" indent="0">
              <a:spcBef>
                <a:spcPts val="0"/>
              </a:spcBef>
              <a:buNone/>
            </a:pPr>
            <a:r>
              <a:rPr lang="en-US" sz="1200" dirty="0" err="1"/>
              <a:t>Tommi</a:t>
            </a:r>
            <a:r>
              <a:rPr lang="en-US" sz="1200" dirty="0"/>
              <a:t> </a:t>
            </a:r>
            <a:r>
              <a:rPr lang="en-US" sz="1200" dirty="0" err="1"/>
              <a:t>Jaakkola</a:t>
            </a:r>
            <a:endParaRPr lang="en-US" sz="1200" dirty="0"/>
          </a:p>
          <a:p>
            <a:pPr marL="0" indent="0">
              <a:spcBef>
                <a:spcPts val="0"/>
              </a:spcBef>
              <a:buNone/>
            </a:pPr>
            <a:r>
              <a:rPr lang="en-US" sz="1200" dirty="0"/>
              <a:t>Chris Voigt</a:t>
            </a:r>
          </a:p>
          <a:p>
            <a:pPr marL="0" indent="0">
              <a:spcBef>
                <a:spcPts val="0"/>
              </a:spcBef>
              <a:buNone/>
            </a:pPr>
            <a:r>
              <a:rPr lang="en-US" sz="1200" dirty="0"/>
              <a:t>Daniela Rus</a:t>
            </a:r>
          </a:p>
          <a:p>
            <a:pPr marL="0" indent="0">
              <a:spcBef>
                <a:spcPts val="0"/>
              </a:spcBef>
              <a:buNone/>
            </a:pPr>
            <a:r>
              <a:rPr lang="en-US" sz="1200" dirty="0"/>
              <a:t>Sangeeta Bhatia</a:t>
            </a:r>
          </a:p>
          <a:p>
            <a:pPr marL="0" indent="0">
              <a:spcBef>
                <a:spcPts val="0"/>
              </a:spcBef>
              <a:buNone/>
            </a:pPr>
            <a:r>
              <a:rPr lang="en-US" sz="1200" dirty="0"/>
              <a:t>Timothy Jamison </a:t>
            </a:r>
          </a:p>
          <a:p>
            <a:pPr marL="0" indent="0">
              <a:spcBef>
                <a:spcPts val="0"/>
              </a:spcBef>
              <a:buNone/>
            </a:pPr>
            <a:endParaRPr lang="en-US" sz="1200" dirty="0"/>
          </a:p>
          <a:p>
            <a:pPr marL="0" indent="0">
              <a:spcBef>
                <a:spcPts val="0"/>
              </a:spcBef>
              <a:buNone/>
            </a:pPr>
            <a:r>
              <a:rPr lang="en-US" sz="1200" dirty="0"/>
              <a:t>Vignesh Ram</a:t>
            </a:r>
          </a:p>
          <a:p>
            <a:pPr marL="0" indent="0">
              <a:spcBef>
                <a:spcPts val="0"/>
              </a:spcBef>
              <a:buNone/>
            </a:pPr>
            <a:r>
              <a:rPr lang="en-US" sz="1200" dirty="0"/>
              <a:t>Ava </a:t>
            </a:r>
            <a:r>
              <a:rPr lang="en-US" sz="1200" dirty="0" err="1"/>
              <a:t>Soleimany</a:t>
            </a:r>
            <a:endParaRPr lang="en-US" sz="1200" dirty="0"/>
          </a:p>
          <a:p>
            <a:pPr marL="0" indent="0">
              <a:spcBef>
                <a:spcPts val="0"/>
              </a:spcBef>
              <a:buNone/>
            </a:pPr>
            <a:r>
              <a:rPr lang="en-US" sz="1200" dirty="0"/>
              <a:t>Alexander </a:t>
            </a:r>
            <a:r>
              <a:rPr lang="en-US" sz="1200" dirty="0" err="1"/>
              <a:t>Amini</a:t>
            </a:r>
            <a:endParaRPr lang="en-US" sz="1200" dirty="0"/>
          </a:p>
          <a:p>
            <a:pPr marL="0" indent="0">
              <a:spcBef>
                <a:spcPts val="0"/>
              </a:spcBef>
              <a:buNone/>
            </a:pPr>
            <a:r>
              <a:rPr lang="en-US" sz="1200" dirty="0"/>
              <a:t>Natalie </a:t>
            </a:r>
            <a:r>
              <a:rPr lang="en-US" sz="1200" dirty="0" err="1"/>
              <a:t>Eyke</a:t>
            </a:r>
            <a:endParaRPr lang="en-US" sz="1200" dirty="0"/>
          </a:p>
          <a:p>
            <a:pPr marL="0" indent="0">
              <a:spcBef>
                <a:spcPts val="0"/>
              </a:spcBef>
              <a:buNone/>
            </a:pPr>
            <a:r>
              <a:rPr lang="en-US" sz="1200" b="1" dirty="0"/>
              <a:t>Lucky </a:t>
            </a:r>
            <a:r>
              <a:rPr lang="en-US" sz="1200" b="1" dirty="0" err="1"/>
              <a:t>Pattanaik</a:t>
            </a:r>
            <a:endParaRPr lang="en-US" sz="1200" b="1" dirty="0"/>
          </a:p>
          <a:p>
            <a:pPr marL="0" indent="0">
              <a:spcBef>
                <a:spcPts val="0"/>
              </a:spcBef>
              <a:buNone/>
            </a:pPr>
            <a:endParaRPr lang="en-US" sz="1200" dirty="0"/>
          </a:p>
          <a:p>
            <a:pPr marL="0" indent="0">
              <a:spcBef>
                <a:spcPts val="0"/>
              </a:spcBef>
              <a:buNone/>
            </a:pPr>
            <a:endParaRPr lang="en-US" sz="1200" dirty="0"/>
          </a:p>
        </p:txBody>
      </p:sp>
      <p:sp>
        <p:nvSpPr>
          <p:cNvPr id="4" name="Rectangle 3">
            <a:extLst>
              <a:ext uri="{FF2B5EF4-FFF2-40B4-BE49-F238E27FC236}">
                <a16:creationId xmlns:a16="http://schemas.microsoft.com/office/drawing/2014/main" id="{5685F393-04BC-3948-983A-8044C1E1BB73}"/>
              </a:ext>
            </a:extLst>
          </p:cNvPr>
          <p:cNvSpPr/>
          <p:nvPr/>
        </p:nvSpPr>
        <p:spPr>
          <a:xfrm>
            <a:off x="1338638" y="959275"/>
            <a:ext cx="6096000" cy="3046988"/>
          </a:xfrm>
          <a:prstGeom prst="rect">
            <a:avLst/>
          </a:prstGeom>
        </p:spPr>
        <p:txBody>
          <a:bodyPr>
            <a:spAutoFit/>
          </a:bodyPr>
          <a:lstStyle/>
          <a:p>
            <a:r>
              <a:rPr lang="en-US" sz="1200" dirty="0" err="1"/>
              <a:t>Wengong</a:t>
            </a:r>
            <a:r>
              <a:rPr lang="en-US" sz="1200" dirty="0"/>
              <a:t> </a:t>
            </a:r>
            <a:r>
              <a:rPr lang="en-US" sz="1200" dirty="0" err="1"/>
              <a:t>Jin</a:t>
            </a:r>
            <a:endParaRPr lang="en-US" sz="1200" dirty="0"/>
          </a:p>
          <a:p>
            <a:r>
              <a:rPr lang="en-US" sz="1200" dirty="0" err="1"/>
              <a:t>Hanyu</a:t>
            </a:r>
            <a:r>
              <a:rPr lang="en-US" sz="1200" dirty="0"/>
              <a:t> Gao</a:t>
            </a:r>
          </a:p>
          <a:p>
            <a:r>
              <a:rPr lang="en-US" sz="1200" dirty="0"/>
              <a:t>Thomas Struble</a:t>
            </a:r>
          </a:p>
          <a:p>
            <a:r>
              <a:rPr lang="en-US" sz="1200" dirty="0"/>
              <a:t>Mike Fortunato</a:t>
            </a:r>
          </a:p>
          <a:p>
            <a:r>
              <a:rPr lang="en-US" sz="1200" dirty="0" err="1"/>
              <a:t>Yanfei</a:t>
            </a:r>
            <a:r>
              <a:rPr lang="en-US" sz="1200" dirty="0"/>
              <a:t> Guan</a:t>
            </a:r>
          </a:p>
          <a:p>
            <a:r>
              <a:rPr lang="en-US" sz="1200" dirty="0"/>
              <a:t>Pieter </a:t>
            </a:r>
            <a:r>
              <a:rPr lang="en-US" sz="1200" dirty="0" err="1"/>
              <a:t>Plehiers</a:t>
            </a:r>
            <a:endParaRPr lang="en-US" sz="1200" dirty="0"/>
          </a:p>
          <a:p>
            <a:r>
              <a:rPr lang="en-US" sz="1200" dirty="0"/>
              <a:t>John Schreck</a:t>
            </a:r>
          </a:p>
          <a:p>
            <a:r>
              <a:rPr lang="en-US" sz="1200" dirty="0" err="1"/>
              <a:t>Xiaoxue</a:t>
            </a:r>
            <a:r>
              <a:rPr lang="en-US" sz="1200" dirty="0"/>
              <a:t> Wang</a:t>
            </a:r>
          </a:p>
          <a:p>
            <a:r>
              <a:rPr lang="en-US" sz="1200" dirty="0" err="1"/>
              <a:t>Yiming</a:t>
            </a:r>
            <a:r>
              <a:rPr lang="en-US" sz="1200" dirty="0"/>
              <a:t> Mo</a:t>
            </a:r>
          </a:p>
          <a:p>
            <a:endParaRPr lang="en-US" sz="1200" dirty="0"/>
          </a:p>
          <a:p>
            <a:r>
              <a:rPr lang="en-US" sz="1200" dirty="0"/>
              <a:t>Dale Thomas</a:t>
            </a:r>
          </a:p>
          <a:p>
            <a:r>
              <a:rPr lang="en-US" sz="1200" dirty="0"/>
              <a:t>Justin </a:t>
            </a:r>
            <a:r>
              <a:rPr lang="en-US" sz="1200" dirty="0" err="1"/>
              <a:t>Lummiss</a:t>
            </a:r>
            <a:endParaRPr lang="en-US" sz="1200" dirty="0"/>
          </a:p>
          <a:p>
            <a:r>
              <a:rPr lang="en-US" sz="1200" dirty="0"/>
              <a:t>Luke Rogers</a:t>
            </a:r>
          </a:p>
          <a:p>
            <a:r>
              <a:rPr lang="en-US" sz="1200" dirty="0"/>
              <a:t>Jon Jaworski</a:t>
            </a:r>
          </a:p>
          <a:p>
            <a:r>
              <a:rPr lang="en-US" sz="1200" dirty="0"/>
              <a:t>Chris Breen</a:t>
            </a:r>
          </a:p>
          <a:p>
            <a:r>
              <a:rPr lang="en-US" sz="1200" dirty="0"/>
              <a:t>Victor Schultz</a:t>
            </a:r>
          </a:p>
        </p:txBody>
      </p:sp>
      <p:sp>
        <p:nvSpPr>
          <p:cNvPr id="114" name="Rectangle 113">
            <a:extLst>
              <a:ext uri="{FF2B5EF4-FFF2-40B4-BE49-F238E27FC236}">
                <a16:creationId xmlns:a16="http://schemas.microsoft.com/office/drawing/2014/main" id="{616209F9-353D-0249-9247-ABF55C1D22FE}"/>
              </a:ext>
            </a:extLst>
          </p:cNvPr>
          <p:cNvSpPr/>
          <p:nvPr/>
        </p:nvSpPr>
        <p:spPr>
          <a:xfrm>
            <a:off x="9714933" y="169190"/>
            <a:ext cx="2427698" cy="1323439"/>
          </a:xfrm>
          <a:prstGeom prst="rect">
            <a:avLst/>
          </a:prstGeom>
        </p:spPr>
        <p:txBody>
          <a:bodyPr wrap="square">
            <a:spAutoFit/>
          </a:bodyPr>
          <a:lstStyle/>
          <a:p>
            <a:pPr algn="ctr"/>
            <a:r>
              <a:rPr lang="en-US" sz="1600" u="sng" dirty="0"/>
              <a:t>Funding: </a:t>
            </a:r>
          </a:p>
          <a:p>
            <a:pPr algn="ctr"/>
            <a:r>
              <a:rPr lang="en-US" sz="1600" dirty="0"/>
              <a:t>DARPA, MLPDS, ONR, NIH, NSF, Takeda, Nanite Bio, J-Clinic, </a:t>
            </a:r>
            <a:br>
              <a:rPr lang="en-US" sz="1600" dirty="0"/>
            </a:br>
            <a:r>
              <a:rPr lang="en-US" sz="1600" dirty="0"/>
              <a:t>MIT-IBM Watson AI Lab</a:t>
            </a:r>
          </a:p>
        </p:txBody>
      </p:sp>
      <p:sp>
        <p:nvSpPr>
          <p:cNvPr id="115" name="Rectangle 114">
            <a:extLst>
              <a:ext uri="{FF2B5EF4-FFF2-40B4-BE49-F238E27FC236}">
                <a16:creationId xmlns:a16="http://schemas.microsoft.com/office/drawing/2014/main" id="{B09FB301-625E-A94F-9F40-A639739126A1}"/>
              </a:ext>
            </a:extLst>
          </p:cNvPr>
          <p:cNvSpPr/>
          <p:nvPr/>
        </p:nvSpPr>
        <p:spPr>
          <a:xfrm>
            <a:off x="9669464" y="2521722"/>
            <a:ext cx="2515195" cy="1077218"/>
          </a:xfrm>
          <a:prstGeom prst="rect">
            <a:avLst/>
          </a:prstGeom>
        </p:spPr>
        <p:txBody>
          <a:bodyPr wrap="square">
            <a:spAutoFit/>
          </a:bodyPr>
          <a:lstStyle/>
          <a:p>
            <a:pPr algn="ctr"/>
            <a:r>
              <a:rPr lang="en-US" sz="1600" u="sng" dirty="0"/>
              <a:t>Conflicts: </a:t>
            </a:r>
          </a:p>
          <a:p>
            <a:pPr algn="ctr"/>
            <a:r>
              <a:rPr lang="en-US" sz="1600" dirty="0" err="1"/>
              <a:t>Entos</a:t>
            </a:r>
            <a:r>
              <a:rPr lang="en-US" sz="1600" dirty="0"/>
              <a:t>, </a:t>
            </a:r>
            <a:r>
              <a:rPr lang="en-US" sz="1600" dirty="0" err="1"/>
              <a:t>Galixir</a:t>
            </a:r>
            <a:r>
              <a:rPr lang="en-US" sz="1600" dirty="0"/>
              <a:t>, Dow, </a:t>
            </a:r>
            <a:br>
              <a:rPr lang="en-US" sz="1600" dirty="0"/>
            </a:br>
            <a:r>
              <a:rPr lang="en-US" sz="1600" dirty="0" err="1"/>
              <a:t>Revela</a:t>
            </a:r>
            <a:r>
              <a:rPr lang="en-US" sz="1600" dirty="0"/>
              <a:t>, </a:t>
            </a:r>
            <a:r>
              <a:rPr lang="en-US" sz="1600" dirty="0" err="1"/>
              <a:t>Kebotix</a:t>
            </a:r>
            <a:r>
              <a:rPr lang="en-US" sz="1600" dirty="0"/>
              <a:t>,</a:t>
            </a:r>
            <a:br>
              <a:rPr lang="en-US" sz="1600" dirty="0"/>
            </a:br>
            <a:r>
              <a:rPr lang="en-US" sz="1600" dirty="0" err="1"/>
              <a:t>Anagenex</a:t>
            </a:r>
            <a:endParaRPr lang="en-US" sz="1600" dirty="0"/>
          </a:p>
        </p:txBody>
      </p:sp>
      <p:grpSp>
        <p:nvGrpSpPr>
          <p:cNvPr id="3" name="Group 2">
            <a:extLst>
              <a:ext uri="{FF2B5EF4-FFF2-40B4-BE49-F238E27FC236}">
                <a16:creationId xmlns:a16="http://schemas.microsoft.com/office/drawing/2014/main" id="{A41B54B6-D873-8644-A4D0-9925DA2C899A}"/>
              </a:ext>
            </a:extLst>
          </p:cNvPr>
          <p:cNvGrpSpPr/>
          <p:nvPr/>
        </p:nvGrpSpPr>
        <p:grpSpPr>
          <a:xfrm>
            <a:off x="223023" y="4400434"/>
            <a:ext cx="7025430" cy="2250682"/>
            <a:chOff x="1741772" y="1641431"/>
            <a:chExt cx="9745875" cy="3122209"/>
          </a:xfrm>
        </p:grpSpPr>
        <p:pic>
          <p:nvPicPr>
            <p:cNvPr id="65" name="Picture 64">
              <a:extLst>
                <a:ext uri="{FF2B5EF4-FFF2-40B4-BE49-F238E27FC236}">
                  <a16:creationId xmlns:a16="http://schemas.microsoft.com/office/drawing/2014/main" id="{19ECDBFD-DEB9-7146-9A0F-969557646B21}"/>
                </a:ext>
              </a:extLst>
            </p:cNvPr>
            <p:cNvPicPr>
              <a:picLocks noChangeAspect="1"/>
            </p:cNvPicPr>
            <p:nvPr/>
          </p:nvPicPr>
          <p:blipFill>
            <a:blip r:embed="rId20" cstate="print">
              <a:extLst>
                <a:ext uri="{28A0092B-C50C-407E-A947-70E740481C1C}">
                  <a14:useLocalDpi xmlns:a14="http://schemas.microsoft.com/office/drawing/2010/main"/>
                </a:ext>
              </a:extLst>
            </a:blip>
            <a:stretch>
              <a:fillRect/>
            </a:stretch>
          </p:blipFill>
          <p:spPr>
            <a:xfrm>
              <a:off x="9935954" y="1647260"/>
              <a:ext cx="1549700" cy="1549700"/>
            </a:xfrm>
            <a:prstGeom prst="rect">
              <a:avLst/>
            </a:prstGeom>
          </p:spPr>
        </p:pic>
        <p:pic>
          <p:nvPicPr>
            <p:cNvPr id="66" name="Picture 2">
              <a:extLst>
                <a:ext uri="{FF2B5EF4-FFF2-40B4-BE49-F238E27FC236}">
                  <a16:creationId xmlns:a16="http://schemas.microsoft.com/office/drawing/2014/main" id="{7AD645C1-7035-104B-B069-E1A8CEC6F650}"/>
                </a:ext>
              </a:extLst>
            </p:cNvPr>
            <p:cNvPicPr>
              <a:picLocks noChangeAspect="1" noChangeArrowheads="1"/>
            </p:cNvPicPr>
            <p:nvPr/>
          </p:nvPicPr>
          <p:blipFill>
            <a:blip r:embed="rId21">
              <a:extLst>
                <a:ext uri="{28A0092B-C50C-407E-A947-70E740481C1C}">
                  <a14:useLocalDpi xmlns:a14="http://schemas.microsoft.com/office/drawing/2010/main"/>
                </a:ext>
              </a:extLst>
            </a:blip>
            <a:srcRect/>
            <a:stretch>
              <a:fillRect/>
            </a:stretch>
          </p:blipFill>
          <p:spPr bwMode="auto">
            <a:xfrm>
              <a:off x="6302423" y="3176351"/>
              <a:ext cx="1688136" cy="1557321"/>
            </a:xfrm>
            <a:prstGeom prst="rect">
              <a:avLst/>
            </a:prstGeom>
            <a:noFill/>
            <a:extLst>
              <a:ext uri="{909E8E84-426E-40DD-AFC4-6F175D3DCCD1}">
                <a14:hiddenFill xmlns:a14="http://schemas.microsoft.com/office/drawing/2010/main">
                  <a:solidFill>
                    <a:srgbClr val="FFFFFF"/>
                  </a:solidFill>
                </a14:hiddenFill>
              </a:ext>
            </a:extLst>
          </p:spPr>
        </p:pic>
        <p:pic>
          <p:nvPicPr>
            <p:cNvPr id="67" name="Picture 4">
              <a:extLst>
                <a:ext uri="{FF2B5EF4-FFF2-40B4-BE49-F238E27FC236}">
                  <a16:creationId xmlns:a16="http://schemas.microsoft.com/office/drawing/2014/main" id="{89398BC8-AE54-8743-826B-EC1AAF3B8FB8}"/>
                </a:ext>
              </a:extLst>
            </p:cNvPr>
            <p:cNvPicPr>
              <a:picLocks noChangeAspect="1" noChangeArrowheads="1"/>
            </p:cNvPicPr>
            <p:nvPr/>
          </p:nvPicPr>
          <p:blipFill rotWithShape="1">
            <a:blip r:embed="rId22" cstate="print">
              <a:extLst>
                <a:ext uri="{28A0092B-C50C-407E-A947-70E740481C1C}">
                  <a14:useLocalDpi xmlns:a14="http://schemas.microsoft.com/office/drawing/2010/main"/>
                </a:ext>
              </a:extLst>
            </a:blip>
            <a:srcRect/>
            <a:stretch/>
          </p:blipFill>
          <p:spPr bwMode="auto">
            <a:xfrm>
              <a:off x="10227355" y="3165415"/>
              <a:ext cx="1260292" cy="1557321"/>
            </a:xfrm>
            <a:prstGeom prst="rect">
              <a:avLst/>
            </a:prstGeom>
            <a:noFill/>
            <a:extLst>
              <a:ext uri="{909E8E84-426E-40DD-AFC4-6F175D3DCCD1}">
                <a14:hiddenFill xmlns:a14="http://schemas.microsoft.com/office/drawing/2010/main">
                  <a:solidFill>
                    <a:srgbClr val="FFFFFF"/>
                  </a:solidFill>
                </a14:hiddenFill>
              </a:ext>
            </a:extLst>
          </p:spPr>
        </p:pic>
        <p:pic>
          <p:nvPicPr>
            <p:cNvPr id="68" name="Picture 6">
              <a:extLst>
                <a:ext uri="{FF2B5EF4-FFF2-40B4-BE49-F238E27FC236}">
                  <a16:creationId xmlns:a16="http://schemas.microsoft.com/office/drawing/2014/main" id="{0E384A86-04C6-1F4D-A465-9F946E8DCF09}"/>
                </a:ext>
              </a:extLst>
            </p:cNvPr>
            <p:cNvPicPr>
              <a:picLocks noChangeAspect="1" noChangeArrowheads="1"/>
            </p:cNvPicPr>
            <p:nvPr/>
          </p:nvPicPr>
          <p:blipFill>
            <a:blip r:embed="rId23">
              <a:extLst>
                <a:ext uri="{28A0092B-C50C-407E-A947-70E740481C1C}">
                  <a14:useLocalDpi xmlns:a14="http://schemas.microsoft.com/office/drawing/2010/main"/>
                </a:ext>
              </a:extLst>
            </a:blip>
            <a:srcRect/>
            <a:stretch>
              <a:fillRect/>
            </a:stretch>
          </p:blipFill>
          <p:spPr bwMode="auto">
            <a:xfrm>
              <a:off x="8988334" y="1646456"/>
              <a:ext cx="1233399" cy="1557322"/>
            </a:xfrm>
            <a:prstGeom prst="rect">
              <a:avLst/>
            </a:prstGeom>
            <a:noFill/>
            <a:extLst>
              <a:ext uri="{909E8E84-426E-40DD-AFC4-6F175D3DCCD1}">
                <a14:hiddenFill xmlns:a14="http://schemas.microsoft.com/office/drawing/2010/main">
                  <a:solidFill>
                    <a:srgbClr val="FFFFFF"/>
                  </a:solidFill>
                </a14:hiddenFill>
              </a:ext>
            </a:extLst>
          </p:spPr>
        </p:pic>
        <p:pic>
          <p:nvPicPr>
            <p:cNvPr id="69" name="Picture 68">
              <a:extLst>
                <a:ext uri="{FF2B5EF4-FFF2-40B4-BE49-F238E27FC236}">
                  <a16:creationId xmlns:a16="http://schemas.microsoft.com/office/drawing/2014/main" id="{6ECE14BA-79A9-4F4A-8832-144A19C49ADC}"/>
                </a:ext>
              </a:extLst>
            </p:cNvPr>
            <p:cNvPicPr>
              <a:picLocks noChangeAspect="1"/>
            </p:cNvPicPr>
            <p:nvPr/>
          </p:nvPicPr>
          <p:blipFill>
            <a:blip r:embed="rId24" cstate="print">
              <a:extLst>
                <a:ext uri="{28A0092B-C50C-407E-A947-70E740481C1C}">
                  <a14:useLocalDpi xmlns:a14="http://schemas.microsoft.com/office/drawing/2010/main"/>
                </a:ext>
              </a:extLst>
            </a:blip>
            <a:stretch>
              <a:fillRect/>
            </a:stretch>
          </p:blipFill>
          <p:spPr>
            <a:xfrm>
              <a:off x="5035714" y="1646457"/>
              <a:ext cx="1557321" cy="1557321"/>
            </a:xfrm>
            <a:prstGeom prst="rect">
              <a:avLst/>
            </a:prstGeom>
          </p:spPr>
        </p:pic>
        <p:pic>
          <p:nvPicPr>
            <p:cNvPr id="70" name="Picture 2">
              <a:extLst>
                <a:ext uri="{FF2B5EF4-FFF2-40B4-BE49-F238E27FC236}">
                  <a16:creationId xmlns:a16="http://schemas.microsoft.com/office/drawing/2014/main" id="{0614E773-4D97-6F4F-955C-A2E2BAE2F261}"/>
                </a:ext>
              </a:extLst>
            </p:cNvPr>
            <p:cNvPicPr>
              <a:picLocks noChangeAspect="1" noChangeArrowheads="1"/>
            </p:cNvPicPr>
            <p:nvPr/>
          </p:nvPicPr>
          <p:blipFill>
            <a:blip r:embed="rId25">
              <a:extLst>
                <a:ext uri="{28A0092B-C50C-407E-A947-70E740481C1C}">
                  <a14:useLocalDpi xmlns:a14="http://schemas.microsoft.com/office/drawing/2010/main"/>
                </a:ext>
              </a:extLst>
            </a:blip>
            <a:srcRect/>
            <a:stretch>
              <a:fillRect/>
            </a:stretch>
          </p:blipFill>
          <p:spPr bwMode="auto">
            <a:xfrm>
              <a:off x="3012086" y="1647260"/>
              <a:ext cx="1030858" cy="1557320"/>
            </a:xfrm>
            <a:prstGeom prst="rect">
              <a:avLst/>
            </a:prstGeom>
            <a:noFill/>
            <a:extLst>
              <a:ext uri="{909E8E84-426E-40DD-AFC4-6F175D3DCCD1}">
                <a14:hiddenFill xmlns:a14="http://schemas.microsoft.com/office/drawing/2010/main">
                  <a:solidFill>
                    <a:srgbClr val="FFFFFF"/>
                  </a:solidFill>
                </a14:hiddenFill>
              </a:ext>
            </a:extLst>
          </p:spPr>
        </p:pic>
        <p:pic>
          <p:nvPicPr>
            <p:cNvPr id="71" name="Picture 4">
              <a:extLst>
                <a:ext uri="{FF2B5EF4-FFF2-40B4-BE49-F238E27FC236}">
                  <a16:creationId xmlns:a16="http://schemas.microsoft.com/office/drawing/2014/main" id="{7CFBE718-58D9-8B4C-A49F-EA6ACFC93705}"/>
                </a:ext>
              </a:extLst>
            </p:cNvPr>
            <p:cNvPicPr>
              <a:picLocks noChangeAspect="1" noChangeArrowheads="1"/>
            </p:cNvPicPr>
            <p:nvPr/>
          </p:nvPicPr>
          <p:blipFill rotWithShape="1">
            <a:blip r:embed="rId26" cstate="print">
              <a:extLst>
                <a:ext uri="{28A0092B-C50C-407E-A947-70E740481C1C}">
                  <a14:useLocalDpi xmlns:a14="http://schemas.microsoft.com/office/drawing/2010/main"/>
                </a:ext>
              </a:extLst>
            </a:blip>
            <a:srcRect/>
            <a:stretch/>
          </p:blipFill>
          <p:spPr bwMode="auto">
            <a:xfrm>
              <a:off x="3979172" y="1647260"/>
              <a:ext cx="1234153" cy="1549700"/>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71">
              <a:extLst>
                <a:ext uri="{FF2B5EF4-FFF2-40B4-BE49-F238E27FC236}">
                  <a16:creationId xmlns:a16="http://schemas.microsoft.com/office/drawing/2014/main" id="{51586CC2-FFA1-174B-8E8A-F03B3256CCC9}"/>
                </a:ext>
              </a:extLst>
            </p:cNvPr>
            <p:cNvPicPr>
              <a:picLocks noChangeAspect="1"/>
            </p:cNvPicPr>
            <p:nvPr/>
          </p:nvPicPr>
          <p:blipFill>
            <a:blip r:embed="rId27" cstate="print">
              <a:extLst>
                <a:ext uri="{28A0092B-C50C-407E-A947-70E740481C1C}">
                  <a14:useLocalDpi xmlns:a14="http://schemas.microsoft.com/office/drawing/2010/main"/>
                </a:ext>
              </a:extLst>
            </a:blip>
            <a:stretch>
              <a:fillRect/>
            </a:stretch>
          </p:blipFill>
          <p:spPr>
            <a:xfrm>
              <a:off x="1808677" y="1647260"/>
              <a:ext cx="1205322" cy="1549700"/>
            </a:xfrm>
            <a:prstGeom prst="rect">
              <a:avLst/>
            </a:prstGeom>
          </p:spPr>
        </p:pic>
        <p:pic>
          <p:nvPicPr>
            <p:cNvPr id="73" name="Picture 72">
              <a:extLst>
                <a:ext uri="{FF2B5EF4-FFF2-40B4-BE49-F238E27FC236}">
                  <a16:creationId xmlns:a16="http://schemas.microsoft.com/office/drawing/2014/main" id="{7676698D-35A8-F745-B117-4E32E8538206}"/>
                </a:ext>
              </a:extLst>
            </p:cNvPr>
            <p:cNvPicPr>
              <a:picLocks noChangeAspect="1"/>
            </p:cNvPicPr>
            <p:nvPr/>
          </p:nvPicPr>
          <p:blipFill rotWithShape="1">
            <a:blip r:embed="rId28" cstate="print">
              <a:extLst>
                <a:ext uri="{28A0092B-C50C-407E-A947-70E740481C1C}">
                  <a14:useLocalDpi xmlns:a14="http://schemas.microsoft.com/office/drawing/2010/main"/>
                </a:ext>
              </a:extLst>
            </a:blip>
            <a:srcRect/>
            <a:stretch/>
          </p:blipFill>
          <p:spPr>
            <a:xfrm>
              <a:off x="1797308" y="3196960"/>
              <a:ext cx="1223000" cy="1549700"/>
            </a:xfrm>
            <a:prstGeom prst="rect">
              <a:avLst/>
            </a:prstGeom>
          </p:spPr>
        </p:pic>
        <p:pic>
          <p:nvPicPr>
            <p:cNvPr id="74" name="Picture 73">
              <a:extLst>
                <a:ext uri="{FF2B5EF4-FFF2-40B4-BE49-F238E27FC236}">
                  <a16:creationId xmlns:a16="http://schemas.microsoft.com/office/drawing/2014/main" id="{6AD1934D-617D-E346-B7EA-44047FAD1E63}"/>
                </a:ext>
              </a:extLst>
            </p:cNvPr>
            <p:cNvPicPr>
              <a:picLocks noChangeAspect="1"/>
            </p:cNvPicPr>
            <p:nvPr/>
          </p:nvPicPr>
          <p:blipFill rotWithShape="1">
            <a:blip r:embed="rId29" cstate="print">
              <a:extLst>
                <a:ext uri="{28A0092B-C50C-407E-A947-70E740481C1C}">
                  <a14:useLocalDpi xmlns:a14="http://schemas.microsoft.com/office/drawing/2010/main"/>
                </a:ext>
              </a:extLst>
            </a:blip>
            <a:srcRect/>
            <a:stretch/>
          </p:blipFill>
          <p:spPr>
            <a:xfrm>
              <a:off x="7508534" y="1647260"/>
              <a:ext cx="1436586" cy="1549700"/>
            </a:xfrm>
            <a:prstGeom prst="rect">
              <a:avLst/>
            </a:prstGeom>
          </p:spPr>
        </p:pic>
        <p:pic>
          <p:nvPicPr>
            <p:cNvPr id="75" name="Picture 74">
              <a:extLst>
                <a:ext uri="{FF2B5EF4-FFF2-40B4-BE49-F238E27FC236}">
                  <a16:creationId xmlns:a16="http://schemas.microsoft.com/office/drawing/2014/main" id="{A1548292-2534-3B47-8B37-D86A739B597B}"/>
                </a:ext>
              </a:extLst>
            </p:cNvPr>
            <p:cNvPicPr>
              <a:picLocks noChangeAspect="1"/>
            </p:cNvPicPr>
            <p:nvPr/>
          </p:nvPicPr>
          <p:blipFill>
            <a:blip r:embed="rId30" cstate="print">
              <a:extLst>
                <a:ext uri="{28A0092B-C50C-407E-A947-70E740481C1C}">
                  <a14:useLocalDpi xmlns:a14="http://schemas.microsoft.com/office/drawing/2010/main"/>
                </a:ext>
              </a:extLst>
            </a:blip>
            <a:stretch>
              <a:fillRect/>
            </a:stretch>
          </p:blipFill>
          <p:spPr>
            <a:xfrm>
              <a:off x="3012086" y="3196960"/>
              <a:ext cx="1157110" cy="1549700"/>
            </a:xfrm>
            <a:prstGeom prst="rect">
              <a:avLst/>
            </a:prstGeom>
          </p:spPr>
        </p:pic>
        <p:pic>
          <p:nvPicPr>
            <p:cNvPr id="76" name="Picture 75">
              <a:extLst>
                <a:ext uri="{FF2B5EF4-FFF2-40B4-BE49-F238E27FC236}">
                  <a16:creationId xmlns:a16="http://schemas.microsoft.com/office/drawing/2014/main" id="{6CC3C4BA-E38C-3044-A70C-4DD05BA2518B}"/>
                </a:ext>
              </a:extLst>
            </p:cNvPr>
            <p:cNvPicPr>
              <a:picLocks noChangeAspect="1"/>
            </p:cNvPicPr>
            <p:nvPr/>
          </p:nvPicPr>
          <p:blipFill rotWithShape="1">
            <a:blip r:embed="rId31" cstate="print">
              <a:extLst>
                <a:ext uri="{28A0092B-C50C-407E-A947-70E740481C1C}">
                  <a14:useLocalDpi xmlns:a14="http://schemas.microsoft.com/office/drawing/2010/main"/>
                </a:ext>
              </a:extLst>
            </a:blip>
            <a:srcRect/>
            <a:stretch/>
          </p:blipFill>
          <p:spPr>
            <a:xfrm>
              <a:off x="4101575" y="3191265"/>
              <a:ext cx="1294693" cy="1549700"/>
            </a:xfrm>
            <a:prstGeom prst="rect">
              <a:avLst/>
            </a:prstGeom>
          </p:spPr>
        </p:pic>
        <p:pic>
          <p:nvPicPr>
            <p:cNvPr id="77" name="Picture 76">
              <a:extLst>
                <a:ext uri="{FF2B5EF4-FFF2-40B4-BE49-F238E27FC236}">
                  <a16:creationId xmlns:a16="http://schemas.microsoft.com/office/drawing/2014/main" id="{B3752908-7DDB-8E4B-8A61-4E2473190C4C}"/>
                </a:ext>
              </a:extLst>
            </p:cNvPr>
            <p:cNvPicPr>
              <a:picLocks noChangeAspect="1"/>
            </p:cNvPicPr>
            <p:nvPr/>
          </p:nvPicPr>
          <p:blipFill rotWithShape="1">
            <a:blip r:embed="rId32" cstate="print">
              <a:extLst>
                <a:ext uri="{28A0092B-C50C-407E-A947-70E740481C1C}">
                  <a14:useLocalDpi xmlns:a14="http://schemas.microsoft.com/office/drawing/2010/main"/>
                </a:ext>
              </a:extLst>
            </a:blip>
            <a:srcRect/>
            <a:stretch/>
          </p:blipFill>
          <p:spPr>
            <a:xfrm>
              <a:off x="5258294" y="3191265"/>
              <a:ext cx="1315207" cy="1549700"/>
            </a:xfrm>
            <a:prstGeom prst="rect">
              <a:avLst/>
            </a:prstGeom>
          </p:spPr>
        </p:pic>
        <p:pic>
          <p:nvPicPr>
            <p:cNvPr id="78" name="Picture 77">
              <a:extLst>
                <a:ext uri="{FF2B5EF4-FFF2-40B4-BE49-F238E27FC236}">
                  <a16:creationId xmlns:a16="http://schemas.microsoft.com/office/drawing/2014/main" id="{F54DE734-FF85-6F47-BE81-953EDC8CC5FF}"/>
                </a:ext>
              </a:extLst>
            </p:cNvPr>
            <p:cNvPicPr>
              <a:picLocks noChangeAspect="1"/>
            </p:cNvPicPr>
            <p:nvPr/>
          </p:nvPicPr>
          <p:blipFill rotWithShape="1">
            <a:blip r:embed="rId33" cstate="print">
              <a:extLst>
                <a:ext uri="{28A0092B-C50C-407E-A947-70E740481C1C}">
                  <a14:useLocalDpi xmlns:a14="http://schemas.microsoft.com/office/drawing/2010/main"/>
                </a:ext>
              </a:extLst>
            </a:blip>
            <a:srcRect/>
            <a:stretch/>
          </p:blipFill>
          <p:spPr>
            <a:xfrm>
              <a:off x="7755175" y="3191265"/>
              <a:ext cx="1195803" cy="1549700"/>
            </a:xfrm>
            <a:prstGeom prst="rect">
              <a:avLst/>
            </a:prstGeom>
          </p:spPr>
        </p:pic>
        <p:pic>
          <p:nvPicPr>
            <p:cNvPr id="105" name="Picture 104">
              <a:extLst>
                <a:ext uri="{FF2B5EF4-FFF2-40B4-BE49-F238E27FC236}">
                  <a16:creationId xmlns:a16="http://schemas.microsoft.com/office/drawing/2014/main" id="{8EAAE085-CD3D-9C43-B64A-DD57A13A04EC}"/>
                </a:ext>
              </a:extLst>
            </p:cNvPr>
            <p:cNvPicPr>
              <a:picLocks noChangeAspect="1"/>
            </p:cNvPicPr>
            <p:nvPr/>
          </p:nvPicPr>
          <p:blipFill rotWithShape="1">
            <a:blip r:embed="rId34" cstate="print">
              <a:extLst>
                <a:ext uri="{28A0092B-C50C-407E-A947-70E740481C1C}">
                  <a14:useLocalDpi xmlns:a14="http://schemas.microsoft.com/office/drawing/2010/main"/>
                </a:ext>
              </a:extLst>
            </a:blip>
            <a:srcRect/>
            <a:stretch/>
          </p:blipFill>
          <p:spPr>
            <a:xfrm>
              <a:off x="8939953" y="3191265"/>
              <a:ext cx="1314059" cy="1549700"/>
            </a:xfrm>
            <a:prstGeom prst="rect">
              <a:avLst/>
            </a:prstGeom>
          </p:spPr>
        </p:pic>
        <p:sp>
          <p:nvSpPr>
            <p:cNvPr id="106" name="Rectangle 105">
              <a:extLst>
                <a:ext uri="{FF2B5EF4-FFF2-40B4-BE49-F238E27FC236}">
                  <a16:creationId xmlns:a16="http://schemas.microsoft.com/office/drawing/2014/main" id="{108729D1-2608-6042-BC2D-896A6E204FA9}"/>
                </a:ext>
              </a:extLst>
            </p:cNvPr>
            <p:cNvSpPr/>
            <p:nvPr/>
          </p:nvSpPr>
          <p:spPr>
            <a:xfrm>
              <a:off x="1802368" y="4464770"/>
              <a:ext cx="9683285" cy="276999"/>
            </a:xfrm>
            <a:prstGeom prst="rect">
              <a:avLst/>
            </a:prstGeom>
            <a:solidFill>
              <a:srgbClr val="0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107" name="TextBox 106">
              <a:extLst>
                <a:ext uri="{FF2B5EF4-FFF2-40B4-BE49-F238E27FC236}">
                  <a16:creationId xmlns:a16="http://schemas.microsoft.com/office/drawing/2014/main" id="{CAFF0225-4BE9-AD41-BE80-430D73CBB8F8}"/>
                </a:ext>
              </a:extLst>
            </p:cNvPr>
            <p:cNvSpPr txBox="1"/>
            <p:nvPr/>
          </p:nvSpPr>
          <p:spPr>
            <a:xfrm>
              <a:off x="4018858" y="4464770"/>
              <a:ext cx="1325789" cy="298870"/>
            </a:xfrm>
            <a:prstGeom prst="rect">
              <a:avLst/>
            </a:prstGeom>
            <a:noFill/>
          </p:spPr>
          <p:txBody>
            <a:bodyPr wrap="none" rtlCol="0">
              <a:spAutoFit/>
            </a:bodyPr>
            <a:lstStyle/>
            <a:p>
              <a:pPr algn="ctr"/>
              <a:r>
                <a:rPr lang="en-US" sz="800" b="1" dirty="0">
                  <a:solidFill>
                    <a:schemeClr val="bg1"/>
                  </a:solidFill>
                  <a:latin typeface="Calibri Light" panose="020F0302020204030204" pitchFamily="34" charset="0"/>
                  <a:cs typeface="Calibri Light" panose="020F0302020204030204" pitchFamily="34" charset="0"/>
                </a:rPr>
                <a:t>Priyanka Raghavan</a:t>
              </a:r>
            </a:p>
          </p:txBody>
        </p:sp>
        <p:sp>
          <p:nvSpPr>
            <p:cNvPr id="108" name="TextBox 107">
              <a:extLst>
                <a:ext uri="{FF2B5EF4-FFF2-40B4-BE49-F238E27FC236}">
                  <a16:creationId xmlns:a16="http://schemas.microsoft.com/office/drawing/2014/main" id="{1EE811EE-B708-3B48-83AB-2CE8CE23421B}"/>
                </a:ext>
              </a:extLst>
            </p:cNvPr>
            <p:cNvSpPr txBox="1"/>
            <p:nvPr/>
          </p:nvSpPr>
          <p:spPr>
            <a:xfrm>
              <a:off x="5404104" y="4464770"/>
              <a:ext cx="1001122" cy="298870"/>
            </a:xfrm>
            <a:prstGeom prst="rect">
              <a:avLst/>
            </a:prstGeom>
            <a:noFill/>
          </p:spPr>
          <p:txBody>
            <a:bodyPr wrap="none" rtlCol="0">
              <a:spAutoFit/>
            </a:bodyPr>
            <a:lstStyle/>
            <a:p>
              <a:pPr algn="ctr"/>
              <a:r>
                <a:rPr lang="en-US" sz="800" b="1" dirty="0" err="1">
                  <a:solidFill>
                    <a:schemeClr val="bg1"/>
                  </a:solidFill>
                  <a:latin typeface="Calibri Light" panose="020F0302020204030204" pitchFamily="34" charset="0"/>
                  <a:cs typeface="Calibri Light" panose="020F0302020204030204" pitchFamily="34" charset="0"/>
                </a:rPr>
                <a:t>Wenhao</a:t>
              </a:r>
              <a:r>
                <a:rPr lang="en-US" sz="800" b="1" dirty="0">
                  <a:solidFill>
                    <a:schemeClr val="bg1"/>
                  </a:solidFill>
                  <a:latin typeface="Calibri Light" panose="020F0302020204030204" pitchFamily="34" charset="0"/>
                  <a:cs typeface="Calibri Light" panose="020F0302020204030204" pitchFamily="34" charset="0"/>
                </a:rPr>
                <a:t> Gao</a:t>
              </a:r>
            </a:p>
          </p:txBody>
        </p:sp>
        <p:sp>
          <p:nvSpPr>
            <p:cNvPr id="109" name="TextBox 108">
              <a:extLst>
                <a:ext uri="{FF2B5EF4-FFF2-40B4-BE49-F238E27FC236}">
                  <a16:creationId xmlns:a16="http://schemas.microsoft.com/office/drawing/2014/main" id="{E742DD57-3615-2448-B75A-A62D7019E2C6}"/>
                </a:ext>
              </a:extLst>
            </p:cNvPr>
            <p:cNvSpPr txBox="1"/>
            <p:nvPr/>
          </p:nvSpPr>
          <p:spPr>
            <a:xfrm>
              <a:off x="7861234" y="4464770"/>
              <a:ext cx="901056" cy="298870"/>
            </a:xfrm>
            <a:prstGeom prst="rect">
              <a:avLst/>
            </a:prstGeom>
            <a:noFill/>
          </p:spPr>
          <p:txBody>
            <a:bodyPr wrap="none" rtlCol="0">
              <a:spAutoFit/>
            </a:bodyPr>
            <a:lstStyle/>
            <a:p>
              <a:pPr algn="ctr"/>
              <a:r>
                <a:rPr lang="en-US" sz="800" b="1" dirty="0">
                  <a:solidFill>
                    <a:schemeClr val="bg1"/>
                  </a:solidFill>
                  <a:latin typeface="Calibri Light" panose="020F0302020204030204" pitchFamily="34" charset="0"/>
                  <a:cs typeface="Calibri Light" panose="020F0302020204030204" pitchFamily="34" charset="0"/>
                </a:rPr>
                <a:t>Keir Adams</a:t>
              </a:r>
            </a:p>
          </p:txBody>
        </p:sp>
        <p:sp>
          <p:nvSpPr>
            <p:cNvPr id="110" name="TextBox 109">
              <a:extLst>
                <a:ext uri="{FF2B5EF4-FFF2-40B4-BE49-F238E27FC236}">
                  <a16:creationId xmlns:a16="http://schemas.microsoft.com/office/drawing/2014/main" id="{5575A072-9F30-0F40-A5FC-2729AE5C7F63}"/>
                </a:ext>
              </a:extLst>
            </p:cNvPr>
            <p:cNvSpPr txBox="1"/>
            <p:nvPr/>
          </p:nvSpPr>
          <p:spPr>
            <a:xfrm>
              <a:off x="9180557" y="4464770"/>
              <a:ext cx="772080" cy="298870"/>
            </a:xfrm>
            <a:prstGeom prst="rect">
              <a:avLst/>
            </a:prstGeom>
            <a:noFill/>
          </p:spPr>
          <p:txBody>
            <a:bodyPr wrap="none" rtlCol="0">
              <a:spAutoFit/>
            </a:bodyPr>
            <a:lstStyle/>
            <a:p>
              <a:pPr algn="ctr"/>
              <a:r>
                <a:rPr lang="en-US" sz="800" b="1" dirty="0" err="1">
                  <a:solidFill>
                    <a:schemeClr val="bg1"/>
                  </a:solidFill>
                  <a:latin typeface="Calibri Light" panose="020F0302020204030204" pitchFamily="34" charset="0"/>
                  <a:cs typeface="Calibri Light" panose="020F0302020204030204" pitchFamily="34" charset="0"/>
                </a:rPr>
                <a:t>Tianyi</a:t>
              </a:r>
              <a:r>
                <a:rPr lang="en-US" sz="800" b="1" dirty="0">
                  <a:solidFill>
                    <a:schemeClr val="bg1"/>
                  </a:solidFill>
                  <a:latin typeface="Calibri Light" panose="020F0302020204030204" pitchFamily="34" charset="0"/>
                  <a:cs typeface="Calibri Light" panose="020F0302020204030204" pitchFamily="34" charset="0"/>
                </a:rPr>
                <a:t> </a:t>
              </a:r>
              <a:r>
                <a:rPr lang="en-US" sz="800" b="1" dirty="0" err="1">
                  <a:solidFill>
                    <a:schemeClr val="bg1"/>
                  </a:solidFill>
                  <a:latin typeface="Calibri Light" panose="020F0302020204030204" pitchFamily="34" charset="0"/>
                  <a:cs typeface="Calibri Light" panose="020F0302020204030204" pitchFamily="34" charset="0"/>
                </a:rPr>
                <a:t>Jin</a:t>
              </a:r>
              <a:endParaRPr lang="en-US" sz="800" b="1" dirty="0">
                <a:solidFill>
                  <a:schemeClr val="bg1"/>
                </a:solidFill>
                <a:latin typeface="Calibri Light" panose="020F0302020204030204" pitchFamily="34" charset="0"/>
                <a:cs typeface="Calibri Light" panose="020F0302020204030204" pitchFamily="34" charset="0"/>
              </a:endParaRPr>
            </a:p>
          </p:txBody>
        </p:sp>
        <p:sp>
          <p:nvSpPr>
            <p:cNvPr id="111" name="TextBox 110">
              <a:extLst>
                <a:ext uri="{FF2B5EF4-FFF2-40B4-BE49-F238E27FC236}">
                  <a16:creationId xmlns:a16="http://schemas.microsoft.com/office/drawing/2014/main" id="{9CCA44EE-DF37-1F40-B629-F0C106E5D31F}"/>
                </a:ext>
              </a:extLst>
            </p:cNvPr>
            <p:cNvSpPr txBox="1"/>
            <p:nvPr/>
          </p:nvSpPr>
          <p:spPr>
            <a:xfrm>
              <a:off x="1970452" y="4463964"/>
              <a:ext cx="767632" cy="298870"/>
            </a:xfrm>
            <a:prstGeom prst="rect">
              <a:avLst/>
            </a:prstGeom>
            <a:noFill/>
          </p:spPr>
          <p:txBody>
            <a:bodyPr wrap="none" rtlCol="0">
              <a:spAutoFit/>
            </a:bodyPr>
            <a:lstStyle/>
            <a:p>
              <a:pPr algn="ctr"/>
              <a:r>
                <a:rPr lang="en-US" sz="800" b="1" dirty="0" err="1">
                  <a:solidFill>
                    <a:schemeClr val="bg1"/>
                  </a:solidFill>
                  <a:latin typeface="Calibri Light" panose="020F0302020204030204" pitchFamily="34" charset="0"/>
                  <a:cs typeface="Calibri Light" panose="020F0302020204030204" pitchFamily="34" charset="0"/>
                </a:rPr>
                <a:t>Itai</a:t>
              </a:r>
              <a:r>
                <a:rPr lang="en-US" sz="800" b="1" dirty="0">
                  <a:solidFill>
                    <a:schemeClr val="bg1"/>
                  </a:solidFill>
                  <a:latin typeface="Calibri Light" panose="020F0302020204030204" pitchFamily="34" charset="0"/>
                  <a:cs typeface="Calibri Light" panose="020F0302020204030204" pitchFamily="34" charset="0"/>
                </a:rPr>
                <a:t> Levin</a:t>
              </a:r>
            </a:p>
          </p:txBody>
        </p:sp>
        <p:sp>
          <p:nvSpPr>
            <p:cNvPr id="112" name="TextBox 111">
              <a:extLst>
                <a:ext uri="{FF2B5EF4-FFF2-40B4-BE49-F238E27FC236}">
                  <a16:creationId xmlns:a16="http://schemas.microsoft.com/office/drawing/2014/main" id="{59D38E3E-BD75-DC48-9B77-726C425295C0}"/>
                </a:ext>
              </a:extLst>
            </p:cNvPr>
            <p:cNvSpPr txBox="1"/>
            <p:nvPr/>
          </p:nvSpPr>
          <p:spPr>
            <a:xfrm>
              <a:off x="3118988" y="4463964"/>
              <a:ext cx="943306" cy="298870"/>
            </a:xfrm>
            <a:prstGeom prst="rect">
              <a:avLst/>
            </a:prstGeom>
            <a:noFill/>
          </p:spPr>
          <p:txBody>
            <a:bodyPr wrap="none" rtlCol="0">
              <a:spAutoFit/>
            </a:bodyPr>
            <a:lstStyle/>
            <a:p>
              <a:pPr algn="ctr"/>
              <a:r>
                <a:rPr lang="en-US" sz="800" b="1" dirty="0" err="1">
                  <a:solidFill>
                    <a:schemeClr val="bg1"/>
                  </a:solidFill>
                  <a:latin typeface="Calibri Light" panose="020F0302020204030204" pitchFamily="34" charset="0"/>
                  <a:cs typeface="Calibri Light" panose="020F0302020204030204" pitchFamily="34" charset="0"/>
                </a:rPr>
                <a:t>Zhengkai</a:t>
              </a:r>
              <a:r>
                <a:rPr lang="en-US" sz="800" b="1" dirty="0">
                  <a:solidFill>
                    <a:schemeClr val="bg1"/>
                  </a:solidFill>
                  <a:latin typeface="Calibri Light" panose="020F0302020204030204" pitchFamily="34" charset="0"/>
                  <a:cs typeface="Calibri Light" panose="020F0302020204030204" pitchFamily="34" charset="0"/>
                </a:rPr>
                <a:t> Tu</a:t>
              </a:r>
            </a:p>
          </p:txBody>
        </p:sp>
        <p:pic>
          <p:nvPicPr>
            <p:cNvPr id="113" name="Picture 2">
              <a:extLst>
                <a:ext uri="{FF2B5EF4-FFF2-40B4-BE49-F238E27FC236}">
                  <a16:creationId xmlns:a16="http://schemas.microsoft.com/office/drawing/2014/main" id="{60359F43-75B8-3840-8F49-632ABF4B25BD}"/>
                </a:ext>
              </a:extLst>
            </p:cNvPr>
            <p:cNvPicPr>
              <a:picLocks noChangeAspect="1" noChangeArrowheads="1"/>
            </p:cNvPicPr>
            <p:nvPr/>
          </p:nvPicPr>
          <p:blipFill>
            <a:blip r:embed="rId35">
              <a:extLst>
                <a:ext uri="{28A0092B-C50C-407E-A947-70E740481C1C}">
                  <a14:useLocalDpi xmlns:a14="http://schemas.microsoft.com/office/drawing/2010/main"/>
                </a:ext>
              </a:extLst>
            </a:blip>
            <a:srcRect/>
            <a:stretch>
              <a:fillRect/>
            </a:stretch>
          </p:blipFill>
          <p:spPr bwMode="auto">
            <a:xfrm>
              <a:off x="6497387" y="1641431"/>
              <a:ext cx="1035020" cy="1549432"/>
            </a:xfrm>
            <a:prstGeom prst="rect">
              <a:avLst/>
            </a:prstGeom>
            <a:noFill/>
            <a:extLst>
              <a:ext uri="{909E8E84-426E-40DD-AFC4-6F175D3DCCD1}">
                <a14:hiddenFill xmlns:a14="http://schemas.microsoft.com/office/drawing/2010/main">
                  <a:solidFill>
                    <a:srgbClr val="FFFFFF"/>
                  </a:solidFill>
                </a14:hiddenFill>
              </a:ext>
            </a:extLst>
          </p:spPr>
        </p:pic>
        <p:sp>
          <p:nvSpPr>
            <p:cNvPr id="118" name="Rectangle 117">
              <a:extLst>
                <a:ext uri="{FF2B5EF4-FFF2-40B4-BE49-F238E27FC236}">
                  <a16:creationId xmlns:a16="http://schemas.microsoft.com/office/drawing/2014/main" id="{05AD2784-AFA0-9A42-A866-EC4CA602BF67}"/>
                </a:ext>
              </a:extLst>
            </p:cNvPr>
            <p:cNvSpPr/>
            <p:nvPr/>
          </p:nvSpPr>
          <p:spPr>
            <a:xfrm>
              <a:off x="1802368" y="2914265"/>
              <a:ext cx="9683286" cy="276999"/>
            </a:xfrm>
            <a:prstGeom prst="rect">
              <a:avLst/>
            </a:prstGeom>
            <a:solidFill>
              <a:srgbClr val="0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119" name="TextBox 118">
              <a:extLst>
                <a:ext uri="{FF2B5EF4-FFF2-40B4-BE49-F238E27FC236}">
                  <a16:creationId xmlns:a16="http://schemas.microsoft.com/office/drawing/2014/main" id="{15E92A34-D6FC-B74F-A285-31FB483F0167}"/>
                </a:ext>
              </a:extLst>
            </p:cNvPr>
            <p:cNvSpPr txBox="1"/>
            <p:nvPr/>
          </p:nvSpPr>
          <p:spPr>
            <a:xfrm>
              <a:off x="1741772" y="2914264"/>
              <a:ext cx="1339132" cy="298870"/>
            </a:xfrm>
            <a:prstGeom prst="rect">
              <a:avLst/>
            </a:prstGeom>
            <a:noFill/>
          </p:spPr>
          <p:txBody>
            <a:bodyPr wrap="none" rtlCol="0">
              <a:spAutoFit/>
            </a:bodyPr>
            <a:lstStyle/>
            <a:p>
              <a:pPr algn="ctr"/>
              <a:r>
                <a:rPr lang="en-US" sz="800" b="1" dirty="0" err="1">
                  <a:solidFill>
                    <a:schemeClr val="bg1"/>
                  </a:solidFill>
                  <a:latin typeface="Calibri Light" panose="020F0302020204030204" pitchFamily="34" charset="0"/>
                  <a:cs typeface="Calibri Light" panose="020F0302020204030204" pitchFamily="34" charset="0"/>
                </a:rPr>
                <a:t>Aparajita</a:t>
              </a:r>
              <a:r>
                <a:rPr lang="en-US" sz="800" b="1" dirty="0">
                  <a:solidFill>
                    <a:schemeClr val="bg1"/>
                  </a:solidFill>
                  <a:latin typeface="Calibri Light" panose="020F0302020204030204" pitchFamily="34" charset="0"/>
                  <a:cs typeface="Calibri Light" panose="020F0302020204030204" pitchFamily="34" charset="0"/>
                </a:rPr>
                <a:t> Dasgupta</a:t>
              </a:r>
            </a:p>
          </p:txBody>
        </p:sp>
        <p:sp>
          <p:nvSpPr>
            <p:cNvPr id="120" name="TextBox 119">
              <a:extLst>
                <a:ext uri="{FF2B5EF4-FFF2-40B4-BE49-F238E27FC236}">
                  <a16:creationId xmlns:a16="http://schemas.microsoft.com/office/drawing/2014/main" id="{CD9BBF19-5060-1B4D-93AF-E920FBD2A3FA}"/>
                </a:ext>
              </a:extLst>
            </p:cNvPr>
            <p:cNvSpPr txBox="1"/>
            <p:nvPr/>
          </p:nvSpPr>
          <p:spPr>
            <a:xfrm>
              <a:off x="7718660" y="2914264"/>
              <a:ext cx="1054492" cy="298870"/>
            </a:xfrm>
            <a:prstGeom prst="rect">
              <a:avLst/>
            </a:prstGeom>
            <a:noFill/>
          </p:spPr>
          <p:txBody>
            <a:bodyPr wrap="none" rtlCol="0">
              <a:spAutoFit/>
            </a:bodyPr>
            <a:lstStyle/>
            <a:p>
              <a:pPr algn="ctr"/>
              <a:r>
                <a:rPr lang="en-US" sz="800" b="1" dirty="0">
                  <a:solidFill>
                    <a:schemeClr val="bg1"/>
                  </a:solidFill>
                  <a:latin typeface="Calibri Light" panose="020F0302020204030204" pitchFamily="34" charset="0"/>
                  <a:cs typeface="Calibri Light" panose="020F0302020204030204" pitchFamily="34" charset="0"/>
                </a:rPr>
                <a:t>Sam Goldman</a:t>
              </a:r>
            </a:p>
          </p:txBody>
        </p:sp>
        <p:sp>
          <p:nvSpPr>
            <p:cNvPr id="121" name="TextBox 120">
              <a:extLst>
                <a:ext uri="{FF2B5EF4-FFF2-40B4-BE49-F238E27FC236}">
                  <a16:creationId xmlns:a16="http://schemas.microsoft.com/office/drawing/2014/main" id="{67388F9E-763B-5F41-B91A-5889E970E21D}"/>
                </a:ext>
              </a:extLst>
            </p:cNvPr>
            <p:cNvSpPr txBox="1"/>
            <p:nvPr/>
          </p:nvSpPr>
          <p:spPr>
            <a:xfrm>
              <a:off x="8978197" y="2921959"/>
              <a:ext cx="1176798" cy="298870"/>
            </a:xfrm>
            <a:prstGeom prst="rect">
              <a:avLst/>
            </a:prstGeom>
            <a:noFill/>
          </p:spPr>
          <p:txBody>
            <a:bodyPr wrap="none" rtlCol="0">
              <a:spAutoFit/>
            </a:bodyPr>
            <a:lstStyle/>
            <a:p>
              <a:pPr algn="ctr"/>
              <a:r>
                <a:rPr lang="en-US" sz="800" b="1" dirty="0">
                  <a:solidFill>
                    <a:schemeClr val="bg1"/>
                  </a:solidFill>
                  <a:latin typeface="Calibri Light" panose="020F0302020204030204" pitchFamily="34" charset="0"/>
                  <a:cs typeface="Calibri Light" panose="020F0302020204030204" pitchFamily="34" charset="0"/>
                </a:rPr>
                <a:t>Rebecca </a:t>
              </a:r>
              <a:r>
                <a:rPr lang="en-US" sz="800" b="1" dirty="0" err="1">
                  <a:solidFill>
                    <a:schemeClr val="bg1"/>
                  </a:solidFill>
                  <a:latin typeface="Calibri Light" panose="020F0302020204030204" pitchFamily="34" charset="0"/>
                  <a:cs typeface="Calibri Light" panose="020F0302020204030204" pitchFamily="34" charset="0"/>
                </a:rPr>
                <a:t>Neeser</a:t>
              </a:r>
              <a:endParaRPr lang="en-US" sz="800" b="1" dirty="0">
                <a:solidFill>
                  <a:schemeClr val="bg1"/>
                </a:solidFill>
                <a:latin typeface="Calibri Light" panose="020F0302020204030204" pitchFamily="34" charset="0"/>
                <a:cs typeface="Calibri Light" panose="020F0302020204030204" pitchFamily="34" charset="0"/>
              </a:endParaRPr>
            </a:p>
          </p:txBody>
        </p:sp>
        <p:sp>
          <p:nvSpPr>
            <p:cNvPr id="122" name="TextBox 121">
              <a:extLst>
                <a:ext uri="{FF2B5EF4-FFF2-40B4-BE49-F238E27FC236}">
                  <a16:creationId xmlns:a16="http://schemas.microsoft.com/office/drawing/2014/main" id="{AA2B70A4-4B4E-404C-ABDE-3CA35B7C5A99}"/>
                </a:ext>
              </a:extLst>
            </p:cNvPr>
            <p:cNvSpPr txBox="1"/>
            <p:nvPr/>
          </p:nvSpPr>
          <p:spPr>
            <a:xfrm>
              <a:off x="3025535" y="2914264"/>
              <a:ext cx="981110" cy="298870"/>
            </a:xfrm>
            <a:prstGeom prst="rect">
              <a:avLst/>
            </a:prstGeom>
            <a:noFill/>
          </p:spPr>
          <p:txBody>
            <a:bodyPr wrap="none" rtlCol="0">
              <a:spAutoFit/>
            </a:bodyPr>
            <a:lstStyle/>
            <a:p>
              <a:pPr algn="ctr"/>
              <a:r>
                <a:rPr lang="en-US" sz="800" b="1" dirty="0">
                  <a:solidFill>
                    <a:schemeClr val="bg1"/>
                  </a:solidFill>
                  <a:latin typeface="Calibri Light" panose="020F0302020204030204" pitchFamily="34" charset="0"/>
                  <a:cs typeface="Calibri Light" panose="020F0302020204030204" pitchFamily="34" charset="0"/>
                </a:rPr>
                <a:t>Thijs </a:t>
              </a:r>
              <a:r>
                <a:rPr lang="en-US" sz="800" b="1" dirty="0" err="1">
                  <a:solidFill>
                    <a:schemeClr val="bg1"/>
                  </a:solidFill>
                  <a:latin typeface="Calibri Light" panose="020F0302020204030204" pitchFamily="34" charset="0"/>
                  <a:cs typeface="Calibri Light" panose="020F0302020204030204" pitchFamily="34" charset="0"/>
                </a:rPr>
                <a:t>Stuyver</a:t>
              </a:r>
              <a:endParaRPr lang="en-US" sz="800" b="1" dirty="0">
                <a:solidFill>
                  <a:schemeClr val="bg1"/>
                </a:solidFill>
                <a:latin typeface="Calibri Light" panose="020F0302020204030204" pitchFamily="34" charset="0"/>
                <a:cs typeface="Calibri Light" panose="020F0302020204030204" pitchFamily="34" charset="0"/>
              </a:endParaRPr>
            </a:p>
          </p:txBody>
        </p:sp>
        <p:sp>
          <p:nvSpPr>
            <p:cNvPr id="123" name="TextBox 122">
              <a:extLst>
                <a:ext uri="{FF2B5EF4-FFF2-40B4-BE49-F238E27FC236}">
                  <a16:creationId xmlns:a16="http://schemas.microsoft.com/office/drawing/2014/main" id="{E9E3CC9B-6AD4-9D44-9ABC-8C13E5EE85F9}"/>
                </a:ext>
              </a:extLst>
            </p:cNvPr>
            <p:cNvSpPr txBox="1"/>
            <p:nvPr/>
          </p:nvSpPr>
          <p:spPr>
            <a:xfrm>
              <a:off x="4031611" y="2914264"/>
              <a:ext cx="1141219" cy="298870"/>
            </a:xfrm>
            <a:prstGeom prst="rect">
              <a:avLst/>
            </a:prstGeom>
            <a:noFill/>
          </p:spPr>
          <p:txBody>
            <a:bodyPr wrap="none" rtlCol="0">
              <a:spAutoFit/>
            </a:bodyPr>
            <a:lstStyle/>
            <a:p>
              <a:pPr algn="ctr"/>
              <a:r>
                <a:rPr lang="en-US" sz="800" b="1" dirty="0">
                  <a:solidFill>
                    <a:schemeClr val="bg1"/>
                  </a:solidFill>
                  <a:latin typeface="Calibri Light" panose="020F0302020204030204" pitchFamily="34" charset="0"/>
                  <a:cs typeface="Calibri Light" panose="020F0302020204030204" pitchFamily="34" charset="0"/>
                </a:rPr>
                <a:t>Matteo </a:t>
              </a:r>
              <a:r>
                <a:rPr lang="en-US" sz="800" b="1" dirty="0" err="1">
                  <a:solidFill>
                    <a:schemeClr val="bg1"/>
                  </a:solidFill>
                  <a:latin typeface="Calibri Light" panose="020F0302020204030204" pitchFamily="34" charset="0"/>
                  <a:cs typeface="Calibri Light" panose="020F0302020204030204" pitchFamily="34" charset="0"/>
                </a:rPr>
                <a:t>Aldeghi</a:t>
              </a:r>
              <a:endParaRPr lang="en-US" sz="800" b="1" dirty="0">
                <a:solidFill>
                  <a:schemeClr val="bg1"/>
                </a:solidFill>
                <a:latin typeface="Calibri Light" panose="020F0302020204030204" pitchFamily="34" charset="0"/>
                <a:cs typeface="Calibri Light" panose="020F0302020204030204" pitchFamily="34" charset="0"/>
              </a:endParaRPr>
            </a:p>
          </p:txBody>
        </p:sp>
        <p:sp>
          <p:nvSpPr>
            <p:cNvPr id="124" name="TextBox 123">
              <a:extLst>
                <a:ext uri="{FF2B5EF4-FFF2-40B4-BE49-F238E27FC236}">
                  <a16:creationId xmlns:a16="http://schemas.microsoft.com/office/drawing/2014/main" id="{D9374286-8C05-8C43-AC44-5FEE314D5C40}"/>
                </a:ext>
              </a:extLst>
            </p:cNvPr>
            <p:cNvSpPr txBox="1"/>
            <p:nvPr/>
          </p:nvSpPr>
          <p:spPr>
            <a:xfrm>
              <a:off x="5259235" y="2908568"/>
              <a:ext cx="1116759" cy="298870"/>
            </a:xfrm>
            <a:prstGeom prst="rect">
              <a:avLst/>
            </a:prstGeom>
            <a:noFill/>
          </p:spPr>
          <p:txBody>
            <a:bodyPr wrap="none" rtlCol="0">
              <a:spAutoFit/>
            </a:bodyPr>
            <a:lstStyle/>
            <a:p>
              <a:pPr algn="ctr"/>
              <a:r>
                <a:rPr lang="en-US" sz="800" b="1" dirty="0" err="1">
                  <a:solidFill>
                    <a:schemeClr val="bg1"/>
                  </a:solidFill>
                  <a:latin typeface="Calibri Light" panose="020F0302020204030204" pitchFamily="34" charset="0"/>
                  <a:cs typeface="Calibri Light" panose="020F0302020204030204" pitchFamily="34" charset="0"/>
                </a:rPr>
                <a:t>Rocío</a:t>
              </a:r>
              <a:r>
                <a:rPr lang="en-US" sz="800" b="1" dirty="0">
                  <a:solidFill>
                    <a:schemeClr val="bg1"/>
                  </a:solidFill>
                  <a:latin typeface="Calibri Light" panose="020F0302020204030204" pitchFamily="34" charset="0"/>
                  <a:cs typeface="Calibri Light" panose="020F0302020204030204" pitchFamily="34" charset="0"/>
                </a:rPr>
                <a:t> Mercado</a:t>
              </a:r>
            </a:p>
          </p:txBody>
        </p:sp>
        <p:sp>
          <p:nvSpPr>
            <p:cNvPr id="125" name="TextBox 124">
              <a:extLst>
                <a:ext uri="{FF2B5EF4-FFF2-40B4-BE49-F238E27FC236}">
                  <a16:creationId xmlns:a16="http://schemas.microsoft.com/office/drawing/2014/main" id="{5639B4A3-9E8C-1843-AE57-336E55F98F0D}"/>
                </a:ext>
              </a:extLst>
            </p:cNvPr>
            <p:cNvSpPr txBox="1"/>
            <p:nvPr/>
          </p:nvSpPr>
          <p:spPr>
            <a:xfrm>
              <a:off x="6474372" y="2908568"/>
              <a:ext cx="1114534" cy="298870"/>
            </a:xfrm>
            <a:prstGeom prst="rect">
              <a:avLst/>
            </a:prstGeom>
            <a:noFill/>
          </p:spPr>
          <p:txBody>
            <a:bodyPr wrap="none" rtlCol="0">
              <a:spAutoFit/>
            </a:bodyPr>
            <a:lstStyle/>
            <a:p>
              <a:pPr algn="ctr"/>
              <a:r>
                <a:rPr lang="en-US" sz="800" b="1" dirty="0">
                  <a:solidFill>
                    <a:schemeClr val="bg1"/>
                  </a:solidFill>
                  <a:latin typeface="Calibri Light" panose="020F0302020204030204" pitchFamily="34" charset="0"/>
                  <a:cs typeface="Calibri Light" panose="020F0302020204030204" pitchFamily="34" charset="0"/>
                </a:rPr>
                <a:t>John Bradshaw</a:t>
              </a:r>
            </a:p>
          </p:txBody>
        </p:sp>
        <p:sp>
          <p:nvSpPr>
            <p:cNvPr id="126" name="TextBox 125">
              <a:extLst>
                <a:ext uri="{FF2B5EF4-FFF2-40B4-BE49-F238E27FC236}">
                  <a16:creationId xmlns:a16="http://schemas.microsoft.com/office/drawing/2014/main" id="{33B26BA4-2970-984D-9338-2240BD61C757}"/>
                </a:ext>
              </a:extLst>
            </p:cNvPr>
            <p:cNvSpPr txBox="1"/>
            <p:nvPr/>
          </p:nvSpPr>
          <p:spPr>
            <a:xfrm>
              <a:off x="10397760" y="2921959"/>
              <a:ext cx="898831" cy="298870"/>
            </a:xfrm>
            <a:prstGeom prst="rect">
              <a:avLst/>
            </a:prstGeom>
            <a:noFill/>
          </p:spPr>
          <p:txBody>
            <a:bodyPr wrap="none" rtlCol="0">
              <a:spAutoFit/>
            </a:bodyPr>
            <a:lstStyle/>
            <a:p>
              <a:pPr algn="ctr"/>
              <a:r>
                <a:rPr lang="en-US" sz="800" b="1" dirty="0">
                  <a:solidFill>
                    <a:schemeClr val="bg1"/>
                  </a:solidFill>
                  <a:latin typeface="Calibri Light" panose="020F0302020204030204" pitchFamily="34" charset="0"/>
                  <a:cs typeface="Calibri Light" panose="020F0302020204030204" pitchFamily="34" charset="0"/>
                </a:rPr>
                <a:t>David Graff</a:t>
              </a:r>
            </a:p>
          </p:txBody>
        </p:sp>
        <p:sp>
          <p:nvSpPr>
            <p:cNvPr id="127" name="TextBox 126">
              <a:extLst>
                <a:ext uri="{FF2B5EF4-FFF2-40B4-BE49-F238E27FC236}">
                  <a16:creationId xmlns:a16="http://schemas.microsoft.com/office/drawing/2014/main" id="{B27AB4D8-84B0-E141-AA79-FC4B49045CBC}"/>
                </a:ext>
              </a:extLst>
            </p:cNvPr>
            <p:cNvSpPr txBox="1"/>
            <p:nvPr/>
          </p:nvSpPr>
          <p:spPr>
            <a:xfrm>
              <a:off x="10437931" y="4464770"/>
              <a:ext cx="949978" cy="298870"/>
            </a:xfrm>
            <a:prstGeom prst="rect">
              <a:avLst/>
            </a:prstGeom>
            <a:noFill/>
          </p:spPr>
          <p:txBody>
            <a:bodyPr wrap="none" rtlCol="0">
              <a:spAutoFit/>
            </a:bodyPr>
            <a:lstStyle/>
            <a:p>
              <a:pPr algn="ctr"/>
              <a:r>
                <a:rPr lang="en-US" sz="800" b="1" dirty="0" err="1">
                  <a:solidFill>
                    <a:schemeClr val="bg1"/>
                  </a:solidFill>
                  <a:latin typeface="Calibri Light" panose="020F0302020204030204" pitchFamily="34" charset="0"/>
                  <a:cs typeface="Calibri Light" panose="020F0302020204030204" pitchFamily="34" charset="0"/>
                </a:rPr>
                <a:t>Mingrou</a:t>
              </a:r>
              <a:r>
                <a:rPr lang="en-US" sz="800" b="1" dirty="0">
                  <a:solidFill>
                    <a:schemeClr val="bg1"/>
                  </a:solidFill>
                  <a:latin typeface="Calibri Light" panose="020F0302020204030204" pitchFamily="34" charset="0"/>
                  <a:cs typeface="Calibri Light" panose="020F0302020204030204" pitchFamily="34" charset="0"/>
                </a:rPr>
                <a:t> </a:t>
              </a:r>
              <a:r>
                <a:rPr lang="en-US" sz="800" b="1" dirty="0" err="1">
                  <a:solidFill>
                    <a:schemeClr val="bg1"/>
                  </a:solidFill>
                  <a:latin typeface="Calibri Light" panose="020F0302020204030204" pitchFamily="34" charset="0"/>
                  <a:cs typeface="Calibri Light" panose="020F0302020204030204" pitchFamily="34" charset="0"/>
                </a:rPr>
                <a:t>Xie</a:t>
              </a:r>
              <a:endParaRPr lang="en-US" sz="800" b="1" dirty="0">
                <a:solidFill>
                  <a:schemeClr val="bg1"/>
                </a:solidFill>
                <a:latin typeface="Calibri Light" panose="020F0302020204030204" pitchFamily="34" charset="0"/>
                <a:cs typeface="Calibri Light" panose="020F0302020204030204" pitchFamily="34" charset="0"/>
              </a:endParaRPr>
            </a:p>
          </p:txBody>
        </p:sp>
        <p:sp>
          <p:nvSpPr>
            <p:cNvPr id="128" name="TextBox 127">
              <a:extLst>
                <a:ext uri="{FF2B5EF4-FFF2-40B4-BE49-F238E27FC236}">
                  <a16:creationId xmlns:a16="http://schemas.microsoft.com/office/drawing/2014/main" id="{14AE7FE9-1E70-9744-B4C4-6EA6C2BE06DD}"/>
                </a:ext>
              </a:extLst>
            </p:cNvPr>
            <p:cNvSpPr txBox="1"/>
            <p:nvPr/>
          </p:nvSpPr>
          <p:spPr>
            <a:xfrm>
              <a:off x="6646374" y="4464770"/>
              <a:ext cx="1038927" cy="298870"/>
            </a:xfrm>
            <a:prstGeom prst="rect">
              <a:avLst/>
            </a:prstGeom>
            <a:noFill/>
          </p:spPr>
          <p:txBody>
            <a:bodyPr wrap="none" rtlCol="0">
              <a:spAutoFit/>
            </a:bodyPr>
            <a:lstStyle/>
            <a:p>
              <a:pPr algn="ctr"/>
              <a:r>
                <a:rPr lang="en-US" sz="800" b="1" dirty="0">
                  <a:solidFill>
                    <a:schemeClr val="bg1"/>
                  </a:solidFill>
                  <a:latin typeface="Calibri Light" panose="020F0302020204030204" pitchFamily="34" charset="0"/>
                  <a:cs typeface="Calibri Light" panose="020F0302020204030204" pitchFamily="34" charset="0"/>
                </a:rPr>
                <a:t>Jenna </a:t>
              </a:r>
              <a:r>
                <a:rPr lang="en-US" sz="800" b="1" dirty="0" err="1">
                  <a:solidFill>
                    <a:schemeClr val="bg1"/>
                  </a:solidFill>
                  <a:latin typeface="Calibri Light" panose="020F0302020204030204" pitchFamily="34" charset="0"/>
                  <a:cs typeface="Calibri Light" panose="020F0302020204030204" pitchFamily="34" charset="0"/>
                </a:rPr>
                <a:t>Fromer</a:t>
              </a:r>
              <a:endParaRPr lang="en-US" sz="800" b="1" dirty="0">
                <a:solidFill>
                  <a:schemeClr val="bg1"/>
                </a:solidFill>
                <a:latin typeface="Calibri Light" panose="020F0302020204030204" pitchFamily="34" charset="0"/>
                <a:cs typeface="Calibri Light" panose="020F0302020204030204" pitchFamily="34" charset="0"/>
              </a:endParaRPr>
            </a:p>
          </p:txBody>
        </p:sp>
      </p:grpSp>
    </p:spTree>
    <p:extLst>
      <p:ext uri="{BB962C8B-B14F-4D97-AF65-F5344CB8AC3E}">
        <p14:creationId xmlns:p14="http://schemas.microsoft.com/office/powerpoint/2010/main" val="378967841"/>
      </p:ext>
    </p:extLst>
  </p:cSld>
  <p:clrMapOvr>
    <a:masterClrMapping/>
  </p:clrMapOvr>
  <mc:AlternateContent xmlns:mc="http://schemas.openxmlformats.org/markup-compatibility/2006" xmlns:p14="http://schemas.microsoft.com/office/powerpoint/2010/main">
    <mc:Choice Requires="p14">
      <p:transition spd="slow" p14:dur="2000" advTm="59248"/>
    </mc:Choice>
    <mc:Fallback xmlns="">
      <p:transition spd="slow" advTm="59248"/>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F6CE30-1F70-6A48-834A-BFC99FC21BC2}"/>
              </a:ext>
            </a:extLst>
          </p:cNvPr>
          <p:cNvSpPr>
            <a:spLocks noGrp="1"/>
          </p:cNvSpPr>
          <p:nvPr>
            <p:ph type="title"/>
          </p:nvPr>
        </p:nvSpPr>
        <p:spPr/>
        <p:txBody>
          <a:bodyPr/>
          <a:lstStyle/>
          <a:p>
            <a:r>
              <a:rPr lang="en-US" dirty="0"/>
              <a:t>Additional questions</a:t>
            </a:r>
          </a:p>
        </p:txBody>
      </p:sp>
      <p:sp>
        <p:nvSpPr>
          <p:cNvPr id="3" name="Content Placeholder 2">
            <a:extLst>
              <a:ext uri="{FF2B5EF4-FFF2-40B4-BE49-F238E27FC236}">
                <a16:creationId xmlns:a16="http://schemas.microsoft.com/office/drawing/2014/main" id="{E09CF267-1062-AE46-9F50-8ECE4DCBB525}"/>
              </a:ext>
            </a:extLst>
          </p:cNvPr>
          <p:cNvSpPr>
            <a:spLocks noGrp="1"/>
          </p:cNvSpPr>
          <p:nvPr>
            <p:ph idx="1"/>
          </p:nvPr>
        </p:nvSpPr>
        <p:spPr/>
        <p:txBody>
          <a:bodyPr/>
          <a:lstStyle/>
          <a:p>
            <a:r>
              <a:rPr lang="en-US" dirty="0"/>
              <a:t>How do you foresee biological data standardization 10 years in the future? Will methods and practices be in place to support an emphasis on data-driven computations?</a:t>
            </a:r>
          </a:p>
          <a:p>
            <a:r>
              <a:rPr lang="en-US" dirty="0"/>
              <a:t>Do you think reactions generated by CASP with minimal human interaction should be eligible for intellectual property protections by the USPTO?</a:t>
            </a:r>
          </a:p>
          <a:p>
            <a:r>
              <a:rPr lang="en-US" dirty="0"/>
              <a:t>Could you explain how you deal with the lack of Deep Learning interpretability in drug design and development?</a:t>
            </a:r>
          </a:p>
          <a:p>
            <a:pPr marL="0" indent="0">
              <a:buNone/>
            </a:pPr>
            <a:br>
              <a:rPr lang="en-US" dirty="0"/>
            </a:br>
            <a:endParaRPr lang="en-US" dirty="0"/>
          </a:p>
        </p:txBody>
      </p:sp>
      <p:sp>
        <p:nvSpPr>
          <p:cNvPr id="4" name="Footer Placeholder 3">
            <a:extLst>
              <a:ext uri="{FF2B5EF4-FFF2-40B4-BE49-F238E27FC236}">
                <a16:creationId xmlns:a16="http://schemas.microsoft.com/office/drawing/2014/main" id="{1FFCDF9E-9512-3842-8E80-1165612BC3C2}"/>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2E44A35A-DF7F-1041-A618-85917B41614E}"/>
              </a:ext>
            </a:extLst>
          </p:cNvPr>
          <p:cNvSpPr>
            <a:spLocks noGrp="1"/>
          </p:cNvSpPr>
          <p:nvPr>
            <p:ph type="sldNum" sz="quarter" idx="12"/>
          </p:nvPr>
        </p:nvSpPr>
        <p:spPr/>
        <p:txBody>
          <a:bodyPr/>
          <a:lstStyle/>
          <a:p>
            <a:fld id="{0264EB31-4F97-4EAC-AEBF-3978FBE8642D}" type="slidenum">
              <a:rPr lang="en-US" smtClean="0"/>
              <a:pPr/>
              <a:t>41</a:t>
            </a:fld>
            <a:endParaRPr lang="en-US" dirty="0"/>
          </a:p>
        </p:txBody>
      </p:sp>
    </p:spTree>
    <p:extLst>
      <p:ext uri="{BB962C8B-B14F-4D97-AF65-F5344CB8AC3E}">
        <p14:creationId xmlns:p14="http://schemas.microsoft.com/office/powerpoint/2010/main" val="422760900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7BE70A-1D1E-B449-B59E-5AC47AE4A12C}"/>
              </a:ext>
            </a:extLst>
          </p:cNvPr>
          <p:cNvSpPr>
            <a:spLocks noGrp="1"/>
          </p:cNvSpPr>
          <p:nvPr>
            <p:ph type="title"/>
          </p:nvPr>
        </p:nvSpPr>
        <p:spPr/>
        <p:txBody>
          <a:bodyPr>
            <a:normAutofit fontScale="90000"/>
          </a:bodyPr>
          <a:lstStyle/>
          <a:p>
            <a:r>
              <a:rPr lang="en-US" dirty="0"/>
              <a:t>Open Reaction Database https://open-reaction-</a:t>
            </a:r>
            <a:r>
              <a:rPr lang="en-US" dirty="0" err="1"/>
              <a:t>database.org</a:t>
            </a:r>
            <a:r>
              <a:rPr lang="en-US" dirty="0"/>
              <a:t>/</a:t>
            </a:r>
          </a:p>
        </p:txBody>
      </p:sp>
      <p:sp>
        <p:nvSpPr>
          <p:cNvPr id="3" name="Content Placeholder 2">
            <a:extLst>
              <a:ext uri="{FF2B5EF4-FFF2-40B4-BE49-F238E27FC236}">
                <a16:creationId xmlns:a16="http://schemas.microsoft.com/office/drawing/2014/main" id="{64C2F681-157D-2E40-8237-2C74EA6374ED}"/>
              </a:ext>
            </a:extLst>
          </p:cNvPr>
          <p:cNvSpPr>
            <a:spLocks noGrp="1"/>
          </p:cNvSpPr>
          <p:nvPr>
            <p:ph idx="1"/>
          </p:nvPr>
        </p:nvSpPr>
        <p:spPr>
          <a:xfrm>
            <a:off x="242047" y="1099127"/>
            <a:ext cx="11698670" cy="4866460"/>
          </a:xfrm>
        </p:spPr>
        <p:txBody>
          <a:bodyPr>
            <a:normAutofit/>
          </a:bodyPr>
          <a:lstStyle/>
          <a:p>
            <a:r>
              <a:rPr lang="en-US" dirty="0"/>
              <a:t>Data-driven methods for synthetic chemistry rely on … data</a:t>
            </a:r>
          </a:p>
          <a:p>
            <a:r>
              <a:rPr lang="en-US" dirty="0"/>
              <a:t>The ORD is an initiative to "support machine learning and related efforts in reaction prediction, chemical synthesis planning, and experiment design” by creating a schema for organic reaction data &amp; establishing an open access repository</a:t>
            </a:r>
          </a:p>
        </p:txBody>
      </p:sp>
      <p:sp>
        <p:nvSpPr>
          <p:cNvPr id="4" name="Footer Placeholder 3">
            <a:extLst>
              <a:ext uri="{FF2B5EF4-FFF2-40B4-BE49-F238E27FC236}">
                <a16:creationId xmlns:a16="http://schemas.microsoft.com/office/drawing/2014/main" id="{A7EBC066-A289-2844-8F49-917A1ACBF071}"/>
              </a:ext>
            </a:extLst>
          </p:cNvPr>
          <p:cNvSpPr>
            <a:spLocks noGrp="1"/>
          </p:cNvSpPr>
          <p:nvPr>
            <p:ph type="ftr" sz="quarter" idx="11"/>
          </p:nvPr>
        </p:nvSpPr>
        <p:spPr/>
        <p:txBody>
          <a:bodyPr/>
          <a:lstStyle/>
          <a:p>
            <a:r>
              <a:rPr lang="en-US" dirty="0" err="1"/>
              <a:t>Kearnes</a:t>
            </a:r>
            <a:r>
              <a:rPr lang="en-US" dirty="0"/>
              <a:t> et al. </a:t>
            </a:r>
            <a:r>
              <a:rPr lang="en-US" i="1" dirty="0"/>
              <a:t>JACS </a:t>
            </a:r>
            <a:r>
              <a:rPr lang="en-US" b="1" dirty="0"/>
              <a:t>2021 </a:t>
            </a:r>
            <a:r>
              <a:rPr lang="en-US" dirty="0">
                <a:solidFill>
                  <a:srgbClr val="0563C1"/>
                </a:solidFill>
                <a:latin typeface="Roboto" panose="02000000000000000000" pitchFamily="2" charset="0"/>
                <a:hlinkClick r:id="rId3" tooltip="DOI URL">
                  <a:extLst>
                    <a:ext uri="{A12FA001-AC4F-418D-AE19-62706E023703}">
                      <ahyp:hlinkClr xmlns:ahyp="http://schemas.microsoft.com/office/drawing/2018/hyperlinkcolor" val="tx"/>
                    </a:ext>
                  </a:extLst>
                </a:hlinkClick>
              </a:rPr>
              <a:t>https://doi.org/10.1021/jacs.1c09820</a:t>
            </a:r>
            <a:endParaRPr lang="en-US" dirty="0"/>
          </a:p>
        </p:txBody>
      </p:sp>
      <p:sp>
        <p:nvSpPr>
          <p:cNvPr id="5" name="Slide Number Placeholder 4">
            <a:extLst>
              <a:ext uri="{FF2B5EF4-FFF2-40B4-BE49-F238E27FC236}">
                <a16:creationId xmlns:a16="http://schemas.microsoft.com/office/drawing/2014/main" id="{FBFFAA8D-F84F-F241-A28E-CD3590822C33}"/>
              </a:ext>
            </a:extLst>
          </p:cNvPr>
          <p:cNvSpPr>
            <a:spLocks noGrp="1"/>
          </p:cNvSpPr>
          <p:nvPr>
            <p:ph type="sldNum" sz="quarter" idx="12"/>
          </p:nvPr>
        </p:nvSpPr>
        <p:spPr/>
        <p:txBody>
          <a:bodyPr/>
          <a:lstStyle/>
          <a:p>
            <a:fld id="{0264EB31-4F97-4EAC-AEBF-3978FBE8642D}" type="slidenum">
              <a:rPr lang="en-US" smtClean="0"/>
              <a:pPr/>
              <a:t>42</a:t>
            </a:fld>
            <a:endParaRPr lang="en-US" dirty="0"/>
          </a:p>
        </p:txBody>
      </p:sp>
      <p:sp>
        <p:nvSpPr>
          <p:cNvPr id="8" name="TextBox 7">
            <a:extLst>
              <a:ext uri="{FF2B5EF4-FFF2-40B4-BE49-F238E27FC236}">
                <a16:creationId xmlns:a16="http://schemas.microsoft.com/office/drawing/2014/main" id="{27A7A358-F24E-A240-9B71-168993E0A2E6}"/>
              </a:ext>
            </a:extLst>
          </p:cNvPr>
          <p:cNvSpPr txBox="1"/>
          <p:nvPr/>
        </p:nvSpPr>
        <p:spPr>
          <a:xfrm>
            <a:off x="5327042" y="2867068"/>
            <a:ext cx="2857500" cy="1600438"/>
          </a:xfrm>
          <a:prstGeom prst="rect">
            <a:avLst/>
          </a:prstGeom>
          <a:noFill/>
        </p:spPr>
        <p:txBody>
          <a:bodyPr wrap="square" rtlCol="0">
            <a:spAutoFit/>
          </a:bodyPr>
          <a:lstStyle/>
          <a:p>
            <a:r>
              <a:rPr lang="en-US" sz="1400" b="1" dirty="0"/>
              <a:t>Governing Committee</a:t>
            </a:r>
          </a:p>
          <a:p>
            <a:pPr fontAlgn="base"/>
            <a:r>
              <a:rPr lang="en-US" sz="1400" dirty="0"/>
              <a:t>Connor Coley (MIT)</a:t>
            </a:r>
          </a:p>
          <a:p>
            <a:pPr fontAlgn="base"/>
            <a:r>
              <a:rPr lang="en-US" sz="1400" dirty="0"/>
              <a:t>Abby Doyle (UCLA, C-CAS)</a:t>
            </a:r>
          </a:p>
          <a:p>
            <a:pPr fontAlgn="base"/>
            <a:r>
              <a:rPr lang="en-US" sz="1400" dirty="0"/>
              <a:t>Spencer Dreher (Merck)</a:t>
            </a:r>
          </a:p>
          <a:p>
            <a:pPr fontAlgn="base"/>
            <a:r>
              <a:rPr lang="en-US" sz="1400" dirty="0"/>
              <a:t>Joel Hawkins (Pfizer)</a:t>
            </a:r>
          </a:p>
          <a:p>
            <a:pPr fontAlgn="base"/>
            <a:r>
              <a:rPr lang="en-US" sz="1400" dirty="0" err="1"/>
              <a:t>Klavs</a:t>
            </a:r>
            <a:r>
              <a:rPr lang="en-US" sz="1400" dirty="0"/>
              <a:t> Jensen (MIT)</a:t>
            </a:r>
          </a:p>
          <a:p>
            <a:pPr fontAlgn="base"/>
            <a:r>
              <a:rPr lang="en-US" sz="1400" dirty="0"/>
              <a:t>Steven </a:t>
            </a:r>
            <a:r>
              <a:rPr lang="en-US" sz="1400" dirty="0" err="1"/>
              <a:t>Kearnes</a:t>
            </a:r>
            <a:r>
              <a:rPr lang="en-US" sz="1400" dirty="0"/>
              <a:t> (Relay)</a:t>
            </a:r>
          </a:p>
        </p:txBody>
      </p:sp>
      <p:sp>
        <p:nvSpPr>
          <p:cNvPr id="9" name="TextBox 8">
            <a:extLst>
              <a:ext uri="{FF2B5EF4-FFF2-40B4-BE49-F238E27FC236}">
                <a16:creationId xmlns:a16="http://schemas.microsoft.com/office/drawing/2014/main" id="{D3C4B6A4-48FE-444A-9582-C6FFA5E4F40F}"/>
              </a:ext>
            </a:extLst>
          </p:cNvPr>
          <p:cNvSpPr txBox="1"/>
          <p:nvPr/>
        </p:nvSpPr>
        <p:spPr>
          <a:xfrm>
            <a:off x="8184543" y="2867068"/>
            <a:ext cx="3671836" cy="3970318"/>
          </a:xfrm>
          <a:prstGeom prst="rect">
            <a:avLst/>
          </a:prstGeom>
          <a:noFill/>
        </p:spPr>
        <p:txBody>
          <a:bodyPr wrap="square" rtlCol="0">
            <a:spAutoFit/>
          </a:bodyPr>
          <a:lstStyle/>
          <a:p>
            <a:r>
              <a:rPr lang="en-US" sz="1400" b="1" dirty="0"/>
              <a:t>Advisory Board</a:t>
            </a:r>
          </a:p>
          <a:p>
            <a:pPr fontAlgn="base"/>
            <a:r>
              <a:rPr lang="en-US" sz="1400" dirty="0"/>
              <a:t>Juan Alvarez (Merck)</a:t>
            </a:r>
          </a:p>
          <a:p>
            <a:pPr fontAlgn="base"/>
            <a:r>
              <a:rPr lang="en-US" sz="1400" dirty="0" err="1"/>
              <a:t>Alán</a:t>
            </a:r>
            <a:r>
              <a:rPr lang="en-US" sz="1400" dirty="0"/>
              <a:t> </a:t>
            </a:r>
            <a:r>
              <a:rPr lang="en-US" sz="1400" dirty="0" err="1"/>
              <a:t>Aspuru-Guzik</a:t>
            </a:r>
            <a:r>
              <a:rPr lang="en-US" sz="1400" dirty="0"/>
              <a:t> (Toronto, MADNESS)</a:t>
            </a:r>
          </a:p>
          <a:p>
            <a:pPr fontAlgn="base"/>
            <a:r>
              <a:rPr lang="en-US" sz="1400" dirty="0"/>
              <a:t>Tim </a:t>
            </a:r>
            <a:r>
              <a:rPr lang="en-US" sz="1400" dirty="0" err="1"/>
              <a:t>Cernak</a:t>
            </a:r>
            <a:r>
              <a:rPr lang="en-US" sz="1400" dirty="0"/>
              <a:t> (Michigan, </a:t>
            </a:r>
            <a:r>
              <a:rPr lang="en-US" sz="1400" dirty="0" err="1"/>
              <a:t>Entos</a:t>
            </a:r>
            <a:r>
              <a:rPr lang="en-US" sz="1400" dirty="0"/>
              <a:t>)</a:t>
            </a:r>
          </a:p>
          <a:p>
            <a:pPr fontAlgn="base"/>
            <a:r>
              <a:rPr lang="en-US" sz="1400" dirty="0"/>
              <a:t>Lucy Colwell (Cambridge, </a:t>
            </a:r>
            <a:r>
              <a:rPr lang="en-US" sz="1400" dirty="0" err="1"/>
              <a:t>SynTech</a:t>
            </a:r>
            <a:r>
              <a:rPr lang="en-US" sz="1400" dirty="0"/>
              <a:t>, Google)</a:t>
            </a:r>
          </a:p>
          <a:p>
            <a:pPr fontAlgn="base"/>
            <a:r>
              <a:rPr lang="en-US" sz="1400" dirty="0" err="1"/>
              <a:t>Werngard</a:t>
            </a:r>
            <a:r>
              <a:rPr lang="en-US" sz="1400" dirty="0"/>
              <a:t> </a:t>
            </a:r>
            <a:r>
              <a:rPr lang="en-US" sz="1400" dirty="0" err="1"/>
              <a:t>Czechtizky</a:t>
            </a:r>
            <a:r>
              <a:rPr lang="en-US" sz="1400" dirty="0"/>
              <a:t> (AstraZeneca)</a:t>
            </a:r>
          </a:p>
          <a:p>
            <a:pPr fontAlgn="base"/>
            <a:r>
              <a:rPr lang="en-US" sz="1400" dirty="0"/>
              <a:t>JW Feng (Google)</a:t>
            </a:r>
          </a:p>
          <a:p>
            <a:pPr fontAlgn="base"/>
            <a:r>
              <a:rPr lang="en-US" sz="1400" dirty="0"/>
              <a:t>Matthew Gaunt (Cambridge, </a:t>
            </a:r>
            <a:r>
              <a:rPr lang="en-US" sz="1400" dirty="0" err="1"/>
              <a:t>SynTech</a:t>
            </a:r>
            <a:r>
              <a:rPr lang="en-US" sz="1400" dirty="0"/>
              <a:t>)</a:t>
            </a:r>
          </a:p>
          <a:p>
            <a:pPr fontAlgn="base"/>
            <a:r>
              <a:rPr lang="en-US" sz="1400" dirty="0"/>
              <a:t>Alex Godfrey (NCATS)</a:t>
            </a:r>
          </a:p>
          <a:p>
            <a:pPr fontAlgn="base"/>
            <a:r>
              <a:rPr lang="en-US" sz="1400" dirty="0"/>
              <a:t>Mimi </a:t>
            </a:r>
            <a:r>
              <a:rPr lang="en-US" sz="1400" dirty="0" err="1"/>
              <a:t>Hii</a:t>
            </a:r>
            <a:r>
              <a:rPr lang="en-US" sz="1400" dirty="0"/>
              <a:t> (Imperial, ROAR)</a:t>
            </a:r>
          </a:p>
          <a:p>
            <a:pPr fontAlgn="base"/>
            <a:r>
              <a:rPr lang="en-US" sz="1400" dirty="0"/>
              <a:t>Greg Landrum (T5 Informatics)</a:t>
            </a:r>
          </a:p>
          <a:p>
            <a:pPr fontAlgn="base"/>
            <a:r>
              <a:rPr lang="en-US" sz="1400" dirty="0"/>
              <a:t>Fabio Lima (Novartis)</a:t>
            </a:r>
          </a:p>
          <a:p>
            <a:pPr fontAlgn="base"/>
            <a:r>
              <a:rPr lang="en-US" sz="1400" dirty="0"/>
              <a:t>Christos </a:t>
            </a:r>
            <a:r>
              <a:rPr lang="en-US" sz="1400" dirty="0" err="1"/>
              <a:t>Nicolaou</a:t>
            </a:r>
            <a:r>
              <a:rPr lang="en-US" sz="1400" dirty="0"/>
              <a:t> (Lilly)</a:t>
            </a:r>
          </a:p>
          <a:p>
            <a:pPr fontAlgn="base"/>
            <a:r>
              <a:rPr lang="en-US" sz="1400" dirty="0"/>
              <a:t>Sarah Reisman (Caltech)</a:t>
            </a:r>
          </a:p>
          <a:p>
            <a:pPr fontAlgn="base"/>
            <a:r>
              <a:rPr lang="en-US" sz="1400" dirty="0"/>
              <a:t>Matthew </a:t>
            </a:r>
            <a:r>
              <a:rPr lang="en-US" sz="1400" dirty="0" err="1"/>
              <a:t>Sigman</a:t>
            </a:r>
            <a:r>
              <a:rPr lang="en-US" sz="1400" dirty="0"/>
              <a:t> (Utah, C-CAS)</a:t>
            </a:r>
          </a:p>
          <a:p>
            <a:pPr fontAlgn="base"/>
            <a:r>
              <a:rPr lang="en-US" sz="1400" dirty="0"/>
              <a:t>Jay Stevens (BMS)</a:t>
            </a:r>
          </a:p>
          <a:p>
            <a:pPr fontAlgn="base"/>
            <a:r>
              <a:rPr lang="en-US" sz="1400" dirty="0"/>
              <a:t>Sarah Trice (</a:t>
            </a:r>
            <a:r>
              <a:rPr lang="en-US" sz="1400" dirty="0" err="1"/>
              <a:t>Entos</a:t>
            </a:r>
            <a:r>
              <a:rPr lang="en-US" sz="1400" dirty="0"/>
              <a:t>)</a:t>
            </a:r>
          </a:p>
          <a:p>
            <a:pPr fontAlgn="base"/>
            <a:r>
              <a:rPr lang="en-US" sz="1400" dirty="0"/>
              <a:t>Matt </a:t>
            </a:r>
            <a:r>
              <a:rPr lang="en-US" sz="1400" dirty="0" err="1"/>
              <a:t>Tudge</a:t>
            </a:r>
            <a:r>
              <a:rPr lang="en-US" sz="1400" dirty="0"/>
              <a:t> (GSK)</a:t>
            </a:r>
          </a:p>
        </p:txBody>
      </p:sp>
      <p:pic>
        <p:nvPicPr>
          <p:cNvPr id="4098" name="Picture 2">
            <a:extLst>
              <a:ext uri="{FF2B5EF4-FFF2-40B4-BE49-F238E27FC236}">
                <a16:creationId xmlns:a16="http://schemas.microsoft.com/office/drawing/2014/main" id="{A57DFB13-4317-FB4E-B15C-4EC40C48F218}"/>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03389" y="3949700"/>
            <a:ext cx="4422610" cy="2423591"/>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Logo">
            <a:extLst>
              <a:ext uri="{FF2B5EF4-FFF2-40B4-BE49-F238E27FC236}">
                <a16:creationId xmlns:a16="http://schemas.microsoft.com/office/drawing/2014/main" id="{976EC140-AB80-4549-9B3B-AADCF6CEBE8E}"/>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1344694" y="2867068"/>
            <a:ext cx="2540000" cy="1041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442329"/>
      </p:ext>
    </p:extLst>
  </p:cSld>
  <p:clrMapOvr>
    <a:masterClrMapping/>
  </p:clrMapOvr>
  <mc:AlternateContent xmlns:mc="http://schemas.openxmlformats.org/markup-compatibility/2006" xmlns:p14="http://schemas.microsoft.com/office/powerpoint/2010/main">
    <mc:Choice Requires="p14">
      <p:transition spd="slow" p14:dur="2000" advTm="79002"/>
    </mc:Choice>
    <mc:Fallback xmlns="">
      <p:transition spd="slow" advTm="79002"/>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C648EE-7421-B84F-87FE-0FA3ED5B536E}"/>
              </a:ext>
            </a:extLst>
          </p:cNvPr>
          <p:cNvSpPr>
            <a:spLocks noGrp="1"/>
          </p:cNvSpPr>
          <p:nvPr>
            <p:ph type="title"/>
          </p:nvPr>
        </p:nvSpPr>
        <p:spPr>
          <a:xfrm>
            <a:off x="255494" y="2420470"/>
            <a:ext cx="9681882" cy="1672630"/>
          </a:xfrm>
        </p:spPr>
        <p:txBody>
          <a:bodyPr>
            <a:noAutofit/>
          </a:bodyPr>
          <a:lstStyle/>
          <a:p>
            <a:r>
              <a:rPr lang="en-US" sz="7200" dirty="0"/>
              <a:t>Machine learning for molecules</a:t>
            </a:r>
            <a:br>
              <a:rPr lang="en-US" sz="7200" dirty="0"/>
            </a:br>
            <a:r>
              <a:rPr lang="en-US" dirty="0"/>
              <a:t>Property prediction, screening, and generation</a:t>
            </a:r>
            <a:endParaRPr lang="en-US" sz="7200" dirty="0"/>
          </a:p>
        </p:txBody>
      </p:sp>
      <p:sp>
        <p:nvSpPr>
          <p:cNvPr id="4" name="Footer Placeholder 3">
            <a:extLst>
              <a:ext uri="{FF2B5EF4-FFF2-40B4-BE49-F238E27FC236}">
                <a16:creationId xmlns:a16="http://schemas.microsoft.com/office/drawing/2014/main" id="{8263328E-C915-CF49-8E4E-5E3A4037C447}"/>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192D5BCD-DBD7-8A49-BF16-33F43F91C63E}"/>
              </a:ext>
            </a:extLst>
          </p:cNvPr>
          <p:cNvSpPr>
            <a:spLocks noGrp="1"/>
          </p:cNvSpPr>
          <p:nvPr>
            <p:ph type="sldNum" sz="quarter" idx="12"/>
          </p:nvPr>
        </p:nvSpPr>
        <p:spPr/>
        <p:txBody>
          <a:bodyPr/>
          <a:lstStyle/>
          <a:p>
            <a:fld id="{0264EB31-4F97-4EAC-AEBF-3978FBE8642D}" type="slidenum">
              <a:rPr lang="en-US" smtClean="0"/>
              <a:pPr/>
              <a:t>5</a:t>
            </a:fld>
            <a:endParaRPr lang="en-US" dirty="0"/>
          </a:p>
        </p:txBody>
      </p:sp>
    </p:spTree>
    <p:extLst>
      <p:ext uri="{BB962C8B-B14F-4D97-AF65-F5344CB8AC3E}">
        <p14:creationId xmlns:p14="http://schemas.microsoft.com/office/powerpoint/2010/main" val="1368684971"/>
      </p:ext>
    </p:extLst>
  </p:cSld>
  <p:clrMapOvr>
    <a:masterClrMapping/>
  </p:clrMapOvr>
  <mc:AlternateContent xmlns:mc="http://schemas.openxmlformats.org/markup-compatibility/2006" xmlns:p14="http://schemas.microsoft.com/office/powerpoint/2010/main">
    <mc:Choice Requires="p14">
      <p:transition spd="slow" p14:dur="2000" advTm="10777"/>
    </mc:Choice>
    <mc:Fallback xmlns="">
      <p:transition spd="slow" advTm="10777"/>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032B74-45D4-D346-B3A8-C63D5057BE8B}"/>
              </a:ext>
            </a:extLst>
          </p:cNvPr>
          <p:cNvSpPr>
            <a:spLocks noGrp="1"/>
          </p:cNvSpPr>
          <p:nvPr>
            <p:ph type="title"/>
          </p:nvPr>
        </p:nvSpPr>
        <p:spPr>
          <a:xfrm>
            <a:off x="242047" y="-138290"/>
            <a:ext cx="11736192" cy="1531346"/>
          </a:xfrm>
        </p:spPr>
        <p:txBody>
          <a:bodyPr>
            <a:normAutofit/>
          </a:bodyPr>
          <a:lstStyle/>
          <a:p>
            <a:r>
              <a:rPr lang="en-US" dirty="0"/>
              <a:t>Evaluating candidate molecules with surrogate models that “replace” experiments or simulations</a:t>
            </a:r>
          </a:p>
        </p:txBody>
      </p:sp>
      <p:sp>
        <p:nvSpPr>
          <p:cNvPr id="4" name="Footer Placeholder 3">
            <a:extLst>
              <a:ext uri="{FF2B5EF4-FFF2-40B4-BE49-F238E27FC236}">
                <a16:creationId xmlns:a16="http://schemas.microsoft.com/office/drawing/2014/main" id="{45414515-6D9F-F94A-8D71-14D65BDEEEAE}"/>
              </a:ext>
            </a:extLst>
          </p:cNvPr>
          <p:cNvSpPr>
            <a:spLocks noGrp="1"/>
          </p:cNvSpPr>
          <p:nvPr>
            <p:ph type="ftr" sz="quarter" idx="11"/>
          </p:nvPr>
        </p:nvSpPr>
        <p:spPr/>
        <p:txBody>
          <a:bodyPr/>
          <a:lstStyle/>
          <a:p>
            <a:r>
              <a:rPr lang="en-US" dirty="0"/>
              <a:t> </a:t>
            </a:r>
          </a:p>
        </p:txBody>
      </p:sp>
      <p:sp>
        <p:nvSpPr>
          <p:cNvPr id="5" name="Slide Number Placeholder 4">
            <a:extLst>
              <a:ext uri="{FF2B5EF4-FFF2-40B4-BE49-F238E27FC236}">
                <a16:creationId xmlns:a16="http://schemas.microsoft.com/office/drawing/2014/main" id="{97E1F0AC-736D-6B45-921E-035FB5633A0F}"/>
              </a:ext>
            </a:extLst>
          </p:cNvPr>
          <p:cNvSpPr>
            <a:spLocks noGrp="1"/>
          </p:cNvSpPr>
          <p:nvPr>
            <p:ph type="sldNum" sz="quarter" idx="12"/>
          </p:nvPr>
        </p:nvSpPr>
        <p:spPr/>
        <p:txBody>
          <a:bodyPr/>
          <a:lstStyle/>
          <a:p>
            <a:fld id="{0264EB31-4F97-4EAC-AEBF-3978FBE8642D}" type="slidenum">
              <a:rPr lang="en-US" smtClean="0"/>
              <a:pPr/>
              <a:t>6</a:t>
            </a:fld>
            <a:endParaRPr lang="en-US" dirty="0"/>
          </a:p>
        </p:txBody>
      </p:sp>
      <p:sp>
        <p:nvSpPr>
          <p:cNvPr id="6" name="Content Placeholder 5">
            <a:extLst>
              <a:ext uri="{FF2B5EF4-FFF2-40B4-BE49-F238E27FC236}">
                <a16:creationId xmlns:a16="http://schemas.microsoft.com/office/drawing/2014/main" id="{991BB37B-0DB2-2F4F-A38F-427233679D62}"/>
              </a:ext>
            </a:extLst>
          </p:cNvPr>
          <p:cNvSpPr>
            <a:spLocks noGrp="1"/>
          </p:cNvSpPr>
          <p:nvPr>
            <p:ph idx="1"/>
          </p:nvPr>
        </p:nvSpPr>
        <p:spPr/>
        <p:txBody>
          <a:bodyPr/>
          <a:lstStyle/>
          <a:p>
            <a:r>
              <a:rPr lang="en-US" b="1" u="sng" dirty="0"/>
              <a:t>Models that map molecular structures to properties are ubiquitous in drug design and cheminformatics!</a:t>
            </a:r>
          </a:p>
          <a:p>
            <a:r>
              <a:rPr lang="en-US" dirty="0"/>
              <a:t>To use ML machinery like neural networks, however, we need to decide on a proper representation that is compatible with our model</a:t>
            </a:r>
          </a:p>
          <a:p>
            <a:endParaRPr lang="en-US" dirty="0"/>
          </a:p>
        </p:txBody>
      </p:sp>
      <p:pic>
        <p:nvPicPr>
          <p:cNvPr id="11" name="Picture 10">
            <a:extLst>
              <a:ext uri="{FF2B5EF4-FFF2-40B4-BE49-F238E27FC236}">
                <a16:creationId xmlns:a16="http://schemas.microsoft.com/office/drawing/2014/main" id="{B0E2DECF-BE67-174C-BFCB-D044BA94B5D7}"/>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l="3136" t="56505" r="46123"/>
          <a:stretch/>
        </p:blipFill>
        <p:spPr>
          <a:xfrm>
            <a:off x="198879" y="2683445"/>
            <a:ext cx="2209762" cy="1478071"/>
          </a:xfrm>
          <a:prstGeom prst="rect">
            <a:avLst/>
          </a:prstGeom>
        </p:spPr>
      </p:pic>
      <p:grpSp>
        <p:nvGrpSpPr>
          <p:cNvPr id="13" name="Group 12">
            <a:extLst>
              <a:ext uri="{FF2B5EF4-FFF2-40B4-BE49-F238E27FC236}">
                <a16:creationId xmlns:a16="http://schemas.microsoft.com/office/drawing/2014/main" id="{2333C1BE-BCC9-4D4A-BF3E-A253D8930DB6}"/>
              </a:ext>
            </a:extLst>
          </p:cNvPr>
          <p:cNvGrpSpPr/>
          <p:nvPr/>
        </p:nvGrpSpPr>
        <p:grpSpPr>
          <a:xfrm>
            <a:off x="4233590" y="3241108"/>
            <a:ext cx="3582444" cy="363255"/>
            <a:chOff x="4178045" y="2154475"/>
            <a:chExt cx="3582444" cy="363255"/>
          </a:xfrm>
        </p:grpSpPr>
        <p:grpSp>
          <p:nvGrpSpPr>
            <p:cNvPr id="14" name="Group 13">
              <a:extLst>
                <a:ext uri="{FF2B5EF4-FFF2-40B4-BE49-F238E27FC236}">
                  <a16:creationId xmlns:a16="http://schemas.microsoft.com/office/drawing/2014/main" id="{1DEC4B8C-3B4A-3A48-9D55-C5683E2B9F28}"/>
                </a:ext>
              </a:extLst>
            </p:cNvPr>
            <p:cNvGrpSpPr/>
            <p:nvPr/>
          </p:nvGrpSpPr>
          <p:grpSpPr>
            <a:xfrm>
              <a:off x="4253201" y="2229633"/>
              <a:ext cx="3432925" cy="225468"/>
              <a:chOff x="4972833" y="2116899"/>
              <a:chExt cx="3432925" cy="225468"/>
            </a:xfrm>
          </p:grpSpPr>
          <p:sp>
            <p:nvSpPr>
              <p:cNvPr id="16" name="Oval 15">
                <a:extLst>
                  <a:ext uri="{FF2B5EF4-FFF2-40B4-BE49-F238E27FC236}">
                    <a16:creationId xmlns:a16="http://schemas.microsoft.com/office/drawing/2014/main" id="{4AA2D0CA-6223-8C46-B8C9-40213DA41D11}"/>
                  </a:ext>
                </a:extLst>
              </p:cNvPr>
              <p:cNvSpPr/>
              <p:nvPr/>
            </p:nvSpPr>
            <p:spPr>
              <a:xfrm>
                <a:off x="4972833" y="2116899"/>
                <a:ext cx="225468" cy="225468"/>
              </a:xfrm>
              <a:prstGeom prst="ellipse">
                <a:avLst/>
              </a:prstGeom>
              <a:solidFill>
                <a:schemeClr val="bg1">
                  <a:lumMod val="6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78F0BC8F-5170-A246-86B0-96AE670C385F}"/>
                  </a:ext>
                </a:extLst>
              </p:cNvPr>
              <p:cNvSpPr/>
              <p:nvPr/>
            </p:nvSpPr>
            <p:spPr>
              <a:xfrm>
                <a:off x="5264420" y="2116899"/>
                <a:ext cx="225468" cy="225468"/>
              </a:xfrm>
              <a:prstGeom prst="ellipse">
                <a:avLst/>
              </a:prstGeom>
              <a:solidFill>
                <a:schemeClr val="bg1">
                  <a:lumMod val="9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69A0B42D-2E83-E940-8A44-75262E0D18BF}"/>
                  </a:ext>
                </a:extLst>
              </p:cNvPr>
              <p:cNvSpPr/>
              <p:nvPr/>
            </p:nvSpPr>
            <p:spPr>
              <a:xfrm>
                <a:off x="5556007" y="2116899"/>
                <a:ext cx="225468" cy="225468"/>
              </a:xfrm>
              <a:prstGeom prst="ellipse">
                <a:avLst/>
              </a:prstGeom>
              <a:solidFill>
                <a:schemeClr val="tx1">
                  <a:lumMod val="85000"/>
                  <a:lumOff val="1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F501EA04-E0D1-B445-B5B2-D4E38D722F2A}"/>
                  </a:ext>
                </a:extLst>
              </p:cNvPr>
              <p:cNvSpPr/>
              <p:nvPr/>
            </p:nvSpPr>
            <p:spPr>
              <a:xfrm>
                <a:off x="5847594" y="2116899"/>
                <a:ext cx="225468" cy="225468"/>
              </a:xfrm>
              <a:prstGeom prst="ellipse">
                <a:avLst/>
              </a:prstGeom>
              <a:solidFill>
                <a:schemeClr val="bg1">
                  <a:lumMod val="6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A25AF1BA-CB75-054F-AD1E-C3B875D55987}"/>
                  </a:ext>
                </a:extLst>
              </p:cNvPr>
              <p:cNvSpPr/>
              <p:nvPr/>
            </p:nvSpPr>
            <p:spPr>
              <a:xfrm>
                <a:off x="6139181" y="2116899"/>
                <a:ext cx="225468" cy="225468"/>
              </a:xfrm>
              <a:prstGeom prst="ellipse">
                <a:avLst/>
              </a:prstGeom>
              <a:solidFill>
                <a:schemeClr val="tx1">
                  <a:lumMod val="85000"/>
                  <a:lumOff val="1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3317F3E1-B185-4E47-A2C0-0D05F12CC3B8}"/>
                  </a:ext>
                </a:extLst>
              </p:cNvPr>
              <p:cNvSpPr/>
              <p:nvPr/>
            </p:nvSpPr>
            <p:spPr>
              <a:xfrm>
                <a:off x="6430768" y="2116899"/>
                <a:ext cx="225468" cy="225468"/>
              </a:xfrm>
              <a:prstGeom prst="ellipse">
                <a:avLst/>
              </a:prstGeom>
              <a:solidFill>
                <a:schemeClr val="bg1">
                  <a:lumMod val="6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BDA490F4-799F-884D-BEA3-FE5ABA49C0D3}"/>
                  </a:ext>
                </a:extLst>
              </p:cNvPr>
              <p:cNvSpPr/>
              <p:nvPr/>
            </p:nvSpPr>
            <p:spPr>
              <a:xfrm>
                <a:off x="6722355" y="2116899"/>
                <a:ext cx="225468" cy="22546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F1C00374-EE68-4947-8067-601A4DA64135}"/>
                  </a:ext>
                </a:extLst>
              </p:cNvPr>
              <p:cNvSpPr/>
              <p:nvPr/>
            </p:nvSpPr>
            <p:spPr>
              <a:xfrm>
                <a:off x="7013942" y="2116899"/>
                <a:ext cx="225468" cy="225468"/>
              </a:xfrm>
              <a:prstGeom prst="ellipse">
                <a:avLst/>
              </a:prstGeom>
              <a:solidFill>
                <a:schemeClr val="bg1">
                  <a:lumMod val="6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46513BE6-8189-BB41-A8F6-958CDC5BEE7C}"/>
                  </a:ext>
                </a:extLst>
              </p:cNvPr>
              <p:cNvSpPr/>
              <p:nvPr/>
            </p:nvSpPr>
            <p:spPr>
              <a:xfrm>
                <a:off x="7305529" y="2116899"/>
                <a:ext cx="225468" cy="225468"/>
              </a:xfrm>
              <a:prstGeom prst="ellipse">
                <a:avLst/>
              </a:prstGeom>
              <a:solidFill>
                <a:schemeClr val="bg1">
                  <a:lumMod val="9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A1488CEC-EE6B-0F46-8123-78355C11D5A7}"/>
                  </a:ext>
                </a:extLst>
              </p:cNvPr>
              <p:cNvSpPr/>
              <p:nvPr/>
            </p:nvSpPr>
            <p:spPr>
              <a:xfrm>
                <a:off x="7597116" y="2116899"/>
                <a:ext cx="225468" cy="225468"/>
              </a:xfrm>
              <a:prstGeom prst="ellipse">
                <a:avLst/>
              </a:prstGeom>
              <a:solidFill>
                <a:schemeClr val="tx1">
                  <a:lumMod val="50000"/>
                  <a:lumOff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E0C25875-E044-1849-B7B5-EC7E79A03AE7}"/>
                  </a:ext>
                </a:extLst>
              </p:cNvPr>
              <p:cNvSpPr/>
              <p:nvPr/>
            </p:nvSpPr>
            <p:spPr>
              <a:xfrm>
                <a:off x="7888703" y="2116899"/>
                <a:ext cx="225468" cy="225468"/>
              </a:xfrm>
              <a:prstGeom prst="ellipse">
                <a:avLst/>
              </a:prstGeom>
              <a:solidFill>
                <a:schemeClr val="tx1">
                  <a:lumMod val="50000"/>
                  <a:lumOff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D70E4261-DE0A-C64D-A082-6A6D23C4B2D9}"/>
                  </a:ext>
                </a:extLst>
              </p:cNvPr>
              <p:cNvSpPr/>
              <p:nvPr/>
            </p:nvSpPr>
            <p:spPr>
              <a:xfrm>
                <a:off x="8180290" y="2116899"/>
                <a:ext cx="225468" cy="225468"/>
              </a:xfrm>
              <a:prstGeom prst="ellipse">
                <a:avLst/>
              </a:prstGeom>
              <a:solidFill>
                <a:schemeClr val="bg1">
                  <a:lumMod val="6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ounded Rectangle 14">
              <a:extLst>
                <a:ext uri="{FF2B5EF4-FFF2-40B4-BE49-F238E27FC236}">
                  <a16:creationId xmlns:a16="http://schemas.microsoft.com/office/drawing/2014/main" id="{39BD4029-6ADC-344D-B829-0991688E5FD6}"/>
                </a:ext>
              </a:extLst>
            </p:cNvPr>
            <p:cNvSpPr/>
            <p:nvPr/>
          </p:nvSpPr>
          <p:spPr>
            <a:xfrm>
              <a:off x="4178045" y="2154475"/>
              <a:ext cx="3582444" cy="363255"/>
            </a:xfrm>
            <a:prstGeom prst="roundRect">
              <a:avLst>
                <a:gd name="adj" fmla="val 50000"/>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3" name="Right Arrow 42">
            <a:extLst>
              <a:ext uri="{FF2B5EF4-FFF2-40B4-BE49-F238E27FC236}">
                <a16:creationId xmlns:a16="http://schemas.microsoft.com/office/drawing/2014/main" id="{A1C1FB22-68BC-9340-839F-BE8AE81B0C8C}"/>
              </a:ext>
            </a:extLst>
          </p:cNvPr>
          <p:cNvSpPr/>
          <p:nvPr/>
        </p:nvSpPr>
        <p:spPr>
          <a:xfrm>
            <a:off x="8024781" y="3060108"/>
            <a:ext cx="1618976" cy="737784"/>
          </a:xfrm>
          <a:prstGeom prst="rightArrow">
            <a:avLst/>
          </a:prstGeom>
          <a:solidFill>
            <a:srgbClr val="A31E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Learned</a:t>
            </a:r>
          </a:p>
        </p:txBody>
      </p:sp>
      <p:sp>
        <p:nvSpPr>
          <p:cNvPr id="44" name="TextBox 43">
            <a:extLst>
              <a:ext uri="{FF2B5EF4-FFF2-40B4-BE49-F238E27FC236}">
                <a16:creationId xmlns:a16="http://schemas.microsoft.com/office/drawing/2014/main" id="{FAAD5BF7-7768-2B43-876E-74263B100812}"/>
              </a:ext>
            </a:extLst>
          </p:cNvPr>
          <p:cNvSpPr txBox="1"/>
          <p:nvPr/>
        </p:nvSpPr>
        <p:spPr>
          <a:xfrm rot="18718497">
            <a:off x="3010575" y="4064384"/>
            <a:ext cx="1581561" cy="369332"/>
          </a:xfrm>
          <a:prstGeom prst="rect">
            <a:avLst/>
          </a:prstGeom>
          <a:noFill/>
        </p:spPr>
        <p:txBody>
          <a:bodyPr wrap="square" rtlCol="0">
            <a:spAutoFit/>
          </a:bodyPr>
          <a:lstStyle/>
          <a:p>
            <a:pPr algn="r"/>
            <a:r>
              <a:rPr lang="en-US" i="1" dirty="0"/>
              <a:t>MW</a:t>
            </a:r>
          </a:p>
        </p:txBody>
      </p:sp>
      <p:sp>
        <p:nvSpPr>
          <p:cNvPr id="45" name="TextBox 44">
            <a:extLst>
              <a:ext uri="{FF2B5EF4-FFF2-40B4-BE49-F238E27FC236}">
                <a16:creationId xmlns:a16="http://schemas.microsoft.com/office/drawing/2014/main" id="{FA38608A-A8EA-DD4F-9F9E-3070C19BC799}"/>
              </a:ext>
            </a:extLst>
          </p:cNvPr>
          <p:cNvSpPr txBox="1"/>
          <p:nvPr/>
        </p:nvSpPr>
        <p:spPr>
          <a:xfrm rot="18718497">
            <a:off x="3311200" y="4064384"/>
            <a:ext cx="1581561" cy="369332"/>
          </a:xfrm>
          <a:prstGeom prst="rect">
            <a:avLst/>
          </a:prstGeom>
          <a:noFill/>
        </p:spPr>
        <p:txBody>
          <a:bodyPr wrap="square" rtlCol="0">
            <a:spAutoFit/>
          </a:bodyPr>
          <a:lstStyle/>
          <a:p>
            <a:pPr algn="r"/>
            <a:r>
              <a:rPr lang="en-US" i="1" dirty="0" err="1"/>
              <a:t>CLogP</a:t>
            </a:r>
            <a:endParaRPr lang="en-US" i="1" dirty="0"/>
          </a:p>
        </p:txBody>
      </p:sp>
      <p:sp>
        <p:nvSpPr>
          <p:cNvPr id="46" name="TextBox 45">
            <a:extLst>
              <a:ext uri="{FF2B5EF4-FFF2-40B4-BE49-F238E27FC236}">
                <a16:creationId xmlns:a16="http://schemas.microsoft.com/office/drawing/2014/main" id="{91F1278A-360C-7546-ABBA-AD35A589BEED}"/>
              </a:ext>
            </a:extLst>
          </p:cNvPr>
          <p:cNvSpPr txBox="1"/>
          <p:nvPr/>
        </p:nvSpPr>
        <p:spPr>
          <a:xfrm rot="18718497">
            <a:off x="3611825" y="4064384"/>
            <a:ext cx="1581561" cy="369332"/>
          </a:xfrm>
          <a:prstGeom prst="rect">
            <a:avLst/>
          </a:prstGeom>
          <a:noFill/>
        </p:spPr>
        <p:txBody>
          <a:bodyPr wrap="square" rtlCol="0">
            <a:spAutoFit/>
          </a:bodyPr>
          <a:lstStyle/>
          <a:p>
            <a:pPr algn="r"/>
            <a:r>
              <a:rPr lang="en-US" i="1" dirty="0"/>
              <a:t>Num. atoms</a:t>
            </a:r>
          </a:p>
        </p:txBody>
      </p:sp>
      <p:sp>
        <p:nvSpPr>
          <p:cNvPr id="47" name="TextBox 46">
            <a:extLst>
              <a:ext uri="{FF2B5EF4-FFF2-40B4-BE49-F238E27FC236}">
                <a16:creationId xmlns:a16="http://schemas.microsoft.com/office/drawing/2014/main" id="{31C42AC8-767F-3145-98D2-E09C811C5709}"/>
              </a:ext>
            </a:extLst>
          </p:cNvPr>
          <p:cNvSpPr txBox="1"/>
          <p:nvPr/>
        </p:nvSpPr>
        <p:spPr>
          <a:xfrm rot="18718497">
            <a:off x="3912450" y="4064384"/>
            <a:ext cx="1581561" cy="369332"/>
          </a:xfrm>
          <a:prstGeom prst="rect">
            <a:avLst/>
          </a:prstGeom>
          <a:noFill/>
        </p:spPr>
        <p:txBody>
          <a:bodyPr wrap="square" rtlCol="0">
            <a:spAutoFit/>
          </a:bodyPr>
          <a:lstStyle/>
          <a:p>
            <a:pPr algn="r"/>
            <a:r>
              <a:rPr lang="en-US" i="1" dirty="0"/>
              <a:t>etc.</a:t>
            </a:r>
          </a:p>
        </p:txBody>
      </p:sp>
      <p:sp>
        <p:nvSpPr>
          <p:cNvPr id="50" name="Right Arrow 49">
            <a:extLst>
              <a:ext uri="{FF2B5EF4-FFF2-40B4-BE49-F238E27FC236}">
                <a16:creationId xmlns:a16="http://schemas.microsoft.com/office/drawing/2014/main" id="{70BEBB2A-89E5-D648-85D8-82617378B565}"/>
              </a:ext>
            </a:extLst>
          </p:cNvPr>
          <p:cNvSpPr/>
          <p:nvPr/>
        </p:nvSpPr>
        <p:spPr>
          <a:xfrm>
            <a:off x="2499879" y="3060108"/>
            <a:ext cx="1618976" cy="737784"/>
          </a:xfrm>
          <a:prstGeom prst="rightArrow">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Fixed</a:t>
            </a:r>
          </a:p>
        </p:txBody>
      </p:sp>
      <p:sp>
        <p:nvSpPr>
          <p:cNvPr id="52" name="TextBox 51">
            <a:extLst>
              <a:ext uri="{FF2B5EF4-FFF2-40B4-BE49-F238E27FC236}">
                <a16:creationId xmlns:a16="http://schemas.microsoft.com/office/drawing/2014/main" id="{66800E11-F58F-8C43-A4A2-FA05A5927377}"/>
              </a:ext>
            </a:extLst>
          </p:cNvPr>
          <p:cNvSpPr txBox="1"/>
          <p:nvPr/>
        </p:nvSpPr>
        <p:spPr>
          <a:xfrm>
            <a:off x="5312950" y="3622094"/>
            <a:ext cx="3011616" cy="646331"/>
          </a:xfrm>
          <a:prstGeom prst="rect">
            <a:avLst/>
          </a:prstGeom>
          <a:noFill/>
        </p:spPr>
        <p:txBody>
          <a:bodyPr wrap="square" rtlCol="0">
            <a:spAutoFit/>
          </a:bodyPr>
          <a:lstStyle/>
          <a:p>
            <a:pPr marL="173038" indent="-173038">
              <a:buFont typeface="Arial" panose="020B0604020202020204" pitchFamily="34" charset="0"/>
              <a:buChar char="•"/>
            </a:pPr>
            <a:r>
              <a:rPr lang="en-US" dirty="0"/>
              <a:t>Descriptors</a:t>
            </a:r>
          </a:p>
          <a:p>
            <a:pPr marL="173038" indent="-173038">
              <a:buFont typeface="Arial" panose="020B0604020202020204" pitchFamily="34" charset="0"/>
              <a:buChar char="•"/>
            </a:pPr>
            <a:r>
              <a:rPr lang="en-US" dirty="0"/>
              <a:t>Structural fingerprints</a:t>
            </a:r>
          </a:p>
        </p:txBody>
      </p:sp>
      <p:sp>
        <p:nvSpPr>
          <p:cNvPr id="3" name="Rectangle 2">
            <a:extLst>
              <a:ext uri="{FF2B5EF4-FFF2-40B4-BE49-F238E27FC236}">
                <a16:creationId xmlns:a16="http://schemas.microsoft.com/office/drawing/2014/main" id="{7B464D02-F716-CF44-BA50-EDE098D4B2A9}"/>
              </a:ext>
            </a:extLst>
          </p:cNvPr>
          <p:cNvSpPr/>
          <p:nvPr/>
        </p:nvSpPr>
        <p:spPr>
          <a:xfrm>
            <a:off x="9797391" y="3105834"/>
            <a:ext cx="2274982" cy="646331"/>
          </a:xfrm>
          <a:prstGeom prst="rect">
            <a:avLst/>
          </a:prstGeom>
        </p:spPr>
        <p:txBody>
          <a:bodyPr wrap="none">
            <a:spAutoFit/>
          </a:bodyPr>
          <a:lstStyle/>
          <a:p>
            <a:r>
              <a:rPr lang="en-US" dirty="0"/>
              <a:t>{Physical, Chemical,</a:t>
            </a:r>
            <a:br>
              <a:rPr lang="en-US" dirty="0"/>
            </a:br>
            <a:r>
              <a:rPr lang="en-US" dirty="0"/>
              <a:t>Biological} property</a:t>
            </a:r>
          </a:p>
        </p:txBody>
      </p:sp>
      <p:sp>
        <p:nvSpPr>
          <p:cNvPr id="7" name="Rectangle 6">
            <a:extLst>
              <a:ext uri="{FF2B5EF4-FFF2-40B4-BE49-F238E27FC236}">
                <a16:creationId xmlns:a16="http://schemas.microsoft.com/office/drawing/2014/main" id="{B7AB4272-F80B-AD45-BE3D-67FBFA02514D}"/>
              </a:ext>
            </a:extLst>
          </p:cNvPr>
          <p:cNvSpPr/>
          <p:nvPr/>
        </p:nvSpPr>
        <p:spPr>
          <a:xfrm>
            <a:off x="4343115" y="2792845"/>
            <a:ext cx="3493264" cy="369332"/>
          </a:xfrm>
          <a:prstGeom prst="rect">
            <a:avLst/>
          </a:prstGeom>
        </p:spPr>
        <p:txBody>
          <a:bodyPr wrap="none">
            <a:spAutoFit/>
          </a:bodyPr>
          <a:lstStyle/>
          <a:p>
            <a:pPr algn="ctr"/>
            <a:r>
              <a:rPr lang="en-US" b="1" dirty="0"/>
              <a:t>Feature engineering approach</a:t>
            </a:r>
          </a:p>
        </p:txBody>
      </p:sp>
    </p:spTree>
    <p:extLst>
      <p:ext uri="{BB962C8B-B14F-4D97-AF65-F5344CB8AC3E}">
        <p14:creationId xmlns:p14="http://schemas.microsoft.com/office/powerpoint/2010/main" val="2611268143"/>
      </p:ext>
    </p:extLst>
  </p:cSld>
  <p:clrMapOvr>
    <a:masterClrMapping/>
  </p:clrMapOvr>
  <mc:AlternateContent xmlns:mc="http://schemas.openxmlformats.org/markup-compatibility/2006" xmlns:p14="http://schemas.microsoft.com/office/powerpoint/2010/main">
    <mc:Choice Requires="p14">
      <p:transition spd="slow" p14:dur="2000" advTm="40411"/>
    </mc:Choice>
    <mc:Fallback xmlns="">
      <p:transition spd="slow" advTm="40411"/>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B3C1D2-98B2-9B46-8E9B-3805DFFB74C7}"/>
              </a:ext>
            </a:extLst>
          </p:cNvPr>
          <p:cNvSpPr>
            <a:spLocks noGrp="1"/>
          </p:cNvSpPr>
          <p:nvPr>
            <p:ph type="title"/>
          </p:nvPr>
        </p:nvSpPr>
        <p:spPr/>
        <p:txBody>
          <a:bodyPr/>
          <a:lstStyle/>
          <a:p>
            <a:r>
              <a:rPr lang="en-US" dirty="0"/>
              <a:t>Molecular “fingerprints” reflect substructural information</a:t>
            </a:r>
          </a:p>
        </p:txBody>
      </p:sp>
      <p:sp>
        <p:nvSpPr>
          <p:cNvPr id="4" name="Date Placeholder 3">
            <a:extLst>
              <a:ext uri="{FF2B5EF4-FFF2-40B4-BE49-F238E27FC236}">
                <a16:creationId xmlns:a16="http://schemas.microsoft.com/office/drawing/2014/main" id="{3AA27092-6166-4E4C-AAFD-DE8BCF87E3E3}"/>
              </a:ext>
            </a:extLst>
          </p:cNvPr>
          <p:cNvSpPr>
            <a:spLocks noGrp="1"/>
          </p:cNvSpPr>
          <p:nvPr>
            <p:ph type="dt" sz="half" idx="10"/>
          </p:nvPr>
        </p:nvSpPr>
        <p:spPr>
          <a:xfrm>
            <a:off x="145776" y="6424612"/>
            <a:ext cx="1292749"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ML4MolEng</a:t>
            </a:r>
            <a:endParaRPr lang="en-US" dirty="0"/>
          </a:p>
        </p:txBody>
      </p:sp>
      <p:sp>
        <p:nvSpPr>
          <p:cNvPr id="5" name="Footer Placeholder 4">
            <a:extLst>
              <a:ext uri="{FF2B5EF4-FFF2-40B4-BE49-F238E27FC236}">
                <a16:creationId xmlns:a16="http://schemas.microsoft.com/office/drawing/2014/main" id="{705F5839-2248-1240-B91F-120A7FD5259C}"/>
              </a:ext>
            </a:extLst>
          </p:cNvPr>
          <p:cNvSpPr>
            <a:spLocks noGrp="1"/>
          </p:cNvSpPr>
          <p:nvPr>
            <p:ph type="ftr" sz="quarter" idx="11"/>
          </p:nvPr>
        </p:nvSpPr>
        <p:spPr/>
        <p:txBody>
          <a:bodyPr/>
          <a:lstStyle/>
          <a:p>
            <a:r>
              <a:rPr lang="en-US" dirty="0"/>
              <a:t>Lecture 3: Neural networks and reaction kinetics/modeling</a:t>
            </a:r>
            <a:endParaRPr lang="en-US" i="1" dirty="0"/>
          </a:p>
        </p:txBody>
      </p:sp>
      <p:sp>
        <p:nvSpPr>
          <p:cNvPr id="6" name="Slide Number Placeholder 5">
            <a:extLst>
              <a:ext uri="{FF2B5EF4-FFF2-40B4-BE49-F238E27FC236}">
                <a16:creationId xmlns:a16="http://schemas.microsoft.com/office/drawing/2014/main" id="{EC054343-4FD2-1649-853B-25C7B80456D8}"/>
              </a:ext>
            </a:extLst>
          </p:cNvPr>
          <p:cNvSpPr>
            <a:spLocks noGrp="1"/>
          </p:cNvSpPr>
          <p:nvPr>
            <p:ph type="sldNum" sz="quarter" idx="12"/>
          </p:nvPr>
        </p:nvSpPr>
        <p:spPr/>
        <p:txBody>
          <a:bodyPr/>
          <a:lstStyle/>
          <a:p>
            <a:fld id="{D02F28B7-A99D-4859-823E-6E5C09014C8B}" type="slidenum">
              <a:rPr lang="en-US" smtClean="0"/>
              <a:pPr/>
              <a:t>7</a:t>
            </a:fld>
            <a:endParaRPr lang="en-US" dirty="0"/>
          </a:p>
        </p:txBody>
      </p:sp>
      <p:sp>
        <p:nvSpPr>
          <p:cNvPr id="7" name="Content Placeholder 6">
            <a:extLst>
              <a:ext uri="{FF2B5EF4-FFF2-40B4-BE49-F238E27FC236}">
                <a16:creationId xmlns:a16="http://schemas.microsoft.com/office/drawing/2014/main" id="{739873D5-CFE8-6148-AF28-DBE95CA7F407}"/>
              </a:ext>
            </a:extLst>
          </p:cNvPr>
          <p:cNvSpPr>
            <a:spLocks noGrp="1"/>
          </p:cNvSpPr>
          <p:nvPr>
            <p:ph idx="1"/>
          </p:nvPr>
        </p:nvSpPr>
        <p:spPr>
          <a:xfrm>
            <a:off x="159026" y="914400"/>
            <a:ext cx="3012438" cy="5262563"/>
          </a:xfrm>
        </p:spPr>
        <p:txBody>
          <a:bodyPr/>
          <a:lstStyle/>
          <a:p>
            <a:pPr marL="0" indent="0" algn="ctr">
              <a:buNone/>
            </a:pPr>
            <a:r>
              <a:rPr lang="en-US" u="sng" dirty="0"/>
              <a:t>“Key” fingerprints</a:t>
            </a:r>
          </a:p>
        </p:txBody>
      </p:sp>
      <p:pic>
        <p:nvPicPr>
          <p:cNvPr id="18434" name="Picture 2">
            <a:hlinkClick r:id="rId3"/>
            <a:extLst>
              <a:ext uri="{FF2B5EF4-FFF2-40B4-BE49-F238E27FC236}">
                <a16:creationId xmlns:a16="http://schemas.microsoft.com/office/drawing/2014/main" id="{CE6012DC-A52F-0A42-A8E5-22BC1576C57B}"/>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3585132" y="1113182"/>
            <a:ext cx="8606868" cy="3316513"/>
          </a:xfrm>
          <a:prstGeom prst="rect">
            <a:avLst/>
          </a:prstGeom>
          <a:noFill/>
          <a:extLst>
            <a:ext uri="{909E8E84-426E-40DD-AFC4-6F175D3DCCD1}">
              <a14:hiddenFill xmlns:a14="http://schemas.microsoft.com/office/drawing/2010/main">
                <a:solidFill>
                  <a:srgbClr val="FFFFFF"/>
                </a:solidFill>
              </a14:hiddenFill>
            </a:ext>
          </a:extLst>
        </p:spPr>
      </p:pic>
      <p:pic>
        <p:nvPicPr>
          <p:cNvPr id="18436" name="Picture 4">
            <a:hlinkClick r:id="rId5"/>
            <a:extLst>
              <a:ext uri="{FF2B5EF4-FFF2-40B4-BE49-F238E27FC236}">
                <a16:creationId xmlns:a16="http://schemas.microsoft.com/office/drawing/2014/main" id="{6C843C53-5526-6247-BE58-C5C125CD31DE}"/>
              </a:ext>
            </a:extLst>
          </p:cNvPr>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4548513" y="4161888"/>
            <a:ext cx="7580245" cy="2213857"/>
          </a:xfrm>
          <a:prstGeom prst="rect">
            <a:avLst/>
          </a:prstGeom>
          <a:noFill/>
          <a:extLst>
            <a:ext uri="{909E8E84-426E-40DD-AFC4-6F175D3DCCD1}">
              <a14:hiddenFill xmlns:a14="http://schemas.microsoft.com/office/drawing/2010/main">
                <a:solidFill>
                  <a:srgbClr val="FFFFFF"/>
                </a:solidFill>
              </a14:hiddenFill>
            </a:ext>
          </a:extLst>
        </p:spPr>
      </p:pic>
      <p:sp>
        <p:nvSpPr>
          <p:cNvPr id="12" name="Content Placeholder 6">
            <a:extLst>
              <a:ext uri="{FF2B5EF4-FFF2-40B4-BE49-F238E27FC236}">
                <a16:creationId xmlns:a16="http://schemas.microsoft.com/office/drawing/2014/main" id="{7168C18D-E832-E345-9DAB-878F5BDFD5F6}"/>
              </a:ext>
            </a:extLst>
          </p:cNvPr>
          <p:cNvSpPr txBox="1">
            <a:spLocks/>
          </p:cNvSpPr>
          <p:nvPr/>
        </p:nvSpPr>
        <p:spPr>
          <a:xfrm>
            <a:off x="6826044" y="914400"/>
            <a:ext cx="3012438" cy="52625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u="sng" dirty="0"/>
              <a:t>Circular fingerprints</a:t>
            </a:r>
          </a:p>
        </p:txBody>
      </p:sp>
      <p:sp>
        <p:nvSpPr>
          <p:cNvPr id="13" name="Content Placeholder 2">
            <a:extLst>
              <a:ext uri="{FF2B5EF4-FFF2-40B4-BE49-F238E27FC236}">
                <a16:creationId xmlns:a16="http://schemas.microsoft.com/office/drawing/2014/main" id="{F6B65FF4-C92A-1C42-A5A1-4C6939EDB2A1}"/>
              </a:ext>
            </a:extLst>
          </p:cNvPr>
          <p:cNvSpPr txBox="1">
            <a:spLocks/>
          </p:cNvSpPr>
          <p:nvPr/>
        </p:nvSpPr>
        <p:spPr>
          <a:xfrm>
            <a:off x="159025" y="1539433"/>
            <a:ext cx="3361411" cy="463753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Each index in a vector corresponds to the presence or absence of a specific substructure</a:t>
            </a:r>
          </a:p>
        </p:txBody>
      </p:sp>
      <p:sp>
        <p:nvSpPr>
          <p:cNvPr id="8" name="TextBox 7">
            <a:extLst>
              <a:ext uri="{FF2B5EF4-FFF2-40B4-BE49-F238E27FC236}">
                <a16:creationId xmlns:a16="http://schemas.microsoft.com/office/drawing/2014/main" id="{29526079-B618-B646-8512-E575CF0D24BB}"/>
              </a:ext>
            </a:extLst>
          </p:cNvPr>
          <p:cNvSpPr txBox="1"/>
          <p:nvPr/>
        </p:nvSpPr>
        <p:spPr>
          <a:xfrm>
            <a:off x="818456" y="5722372"/>
            <a:ext cx="2042547" cy="369332"/>
          </a:xfrm>
          <a:prstGeom prst="rect">
            <a:avLst/>
          </a:prstGeom>
          <a:noFill/>
        </p:spPr>
        <p:txBody>
          <a:bodyPr wrap="none" rtlCol="0">
            <a:spAutoFit/>
          </a:bodyPr>
          <a:lstStyle/>
          <a:p>
            <a:r>
              <a:rPr lang="en-US" dirty="0"/>
              <a:t>1 2 1 0 1 0 0 1 3 0 …</a:t>
            </a:r>
          </a:p>
        </p:txBody>
      </p:sp>
      <p:pic>
        <p:nvPicPr>
          <p:cNvPr id="18438" name="Picture 6">
            <a:hlinkClick r:id="rId7"/>
            <a:extLst>
              <a:ext uri="{FF2B5EF4-FFF2-40B4-BE49-F238E27FC236}">
                <a16:creationId xmlns:a16="http://schemas.microsoft.com/office/drawing/2014/main" id="{F9167459-F55D-2942-8938-23BA95D77F5D}"/>
              </a:ext>
            </a:extLst>
          </p:cNvPr>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129596" y="4456813"/>
            <a:ext cx="1104900" cy="800100"/>
          </a:xfrm>
          <a:prstGeom prst="rect">
            <a:avLst/>
          </a:prstGeom>
          <a:noFill/>
          <a:extLst>
            <a:ext uri="{909E8E84-426E-40DD-AFC4-6F175D3DCCD1}">
              <a14:hiddenFill xmlns:a14="http://schemas.microsoft.com/office/drawing/2010/main">
                <a:solidFill>
                  <a:srgbClr val="FFFFFF"/>
                </a:solidFill>
              </a14:hiddenFill>
            </a:ext>
          </a:extLst>
        </p:spPr>
      </p:pic>
      <p:pic>
        <p:nvPicPr>
          <p:cNvPr id="18440" name="Picture 8">
            <a:hlinkClick r:id="rId9"/>
            <a:extLst>
              <a:ext uri="{FF2B5EF4-FFF2-40B4-BE49-F238E27FC236}">
                <a16:creationId xmlns:a16="http://schemas.microsoft.com/office/drawing/2014/main" id="{B503EE27-67A7-1A47-960E-5E6742A05EA8}"/>
              </a:ext>
            </a:extLst>
          </p:cNvPr>
          <p:cNvPicPr>
            <a:picLocks noChangeAspect="1" noChangeArrowheads="1"/>
          </p:cNvPicPr>
          <p:nvPr/>
        </p:nvPicPr>
        <p:blipFill>
          <a:blip r:embed="rId10">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1808735" y="3226197"/>
            <a:ext cx="1130300" cy="1473200"/>
          </a:xfrm>
          <a:prstGeom prst="rect">
            <a:avLst/>
          </a:prstGeom>
          <a:noFill/>
          <a:extLst>
            <a:ext uri="{909E8E84-426E-40DD-AFC4-6F175D3DCCD1}">
              <a14:hiddenFill xmlns:a14="http://schemas.microsoft.com/office/drawing/2010/main">
                <a:solidFill>
                  <a:srgbClr val="FFFFFF"/>
                </a:solidFill>
              </a14:hiddenFill>
            </a:ext>
          </a:extLst>
        </p:spPr>
      </p:pic>
      <p:pic>
        <p:nvPicPr>
          <p:cNvPr id="18442" name="Picture 10">
            <a:hlinkClick r:id="rId11"/>
            <a:extLst>
              <a:ext uri="{FF2B5EF4-FFF2-40B4-BE49-F238E27FC236}">
                <a16:creationId xmlns:a16="http://schemas.microsoft.com/office/drawing/2014/main" id="{282DDD9B-261C-F342-9147-3ADC79E40895}"/>
              </a:ext>
            </a:extLst>
          </p:cNvPr>
          <p:cNvPicPr>
            <a:picLocks noChangeAspect="1" noChangeArrowheads="1"/>
          </p:cNvPicPr>
          <p:nvPr/>
        </p:nvPicPr>
        <p:blipFill>
          <a:blip r:embed="rId12">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3013632" y="3830635"/>
            <a:ext cx="1143000" cy="1485900"/>
          </a:xfrm>
          <a:prstGeom prst="rect">
            <a:avLst/>
          </a:prstGeom>
          <a:noFill/>
          <a:extLst>
            <a:ext uri="{909E8E84-426E-40DD-AFC4-6F175D3DCCD1}">
              <a14:hiddenFill xmlns:a14="http://schemas.microsoft.com/office/drawing/2010/main">
                <a:solidFill>
                  <a:srgbClr val="FFFFFF"/>
                </a:solidFill>
              </a14:hiddenFill>
            </a:ext>
          </a:extLst>
        </p:spPr>
      </p:pic>
      <p:pic>
        <p:nvPicPr>
          <p:cNvPr id="18444" name="Picture 12">
            <a:hlinkClick r:id="rId13"/>
            <a:extLst>
              <a:ext uri="{FF2B5EF4-FFF2-40B4-BE49-F238E27FC236}">
                <a16:creationId xmlns:a16="http://schemas.microsoft.com/office/drawing/2014/main" id="{532CEC71-C6D2-EB4C-96FA-B181BF6F1933}"/>
              </a:ext>
            </a:extLst>
          </p:cNvPr>
          <p:cNvPicPr>
            <a:picLocks noChangeAspect="1" noChangeArrowheads="1"/>
          </p:cNvPicPr>
          <p:nvPr/>
        </p:nvPicPr>
        <p:blipFill>
          <a:blip r:embed="rId14">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304659" y="2966474"/>
            <a:ext cx="2578100" cy="1270000"/>
          </a:xfrm>
          <a:prstGeom prst="rect">
            <a:avLst/>
          </a:prstGeom>
          <a:noFill/>
          <a:extLst>
            <a:ext uri="{909E8E84-426E-40DD-AFC4-6F175D3DCCD1}">
              <a14:hiddenFill xmlns:a14="http://schemas.microsoft.com/office/drawing/2010/main">
                <a:solidFill>
                  <a:srgbClr val="FFFFFF"/>
                </a:solidFill>
              </a14:hiddenFill>
            </a:ext>
          </a:extLst>
        </p:spPr>
      </p:pic>
      <p:cxnSp>
        <p:nvCxnSpPr>
          <p:cNvPr id="24" name="Straight Arrow Connector 23">
            <a:extLst>
              <a:ext uri="{FF2B5EF4-FFF2-40B4-BE49-F238E27FC236}">
                <a16:creationId xmlns:a16="http://schemas.microsoft.com/office/drawing/2014/main" id="{9C8B5B12-087F-8641-B032-524F5F8EA724}"/>
              </a:ext>
            </a:extLst>
          </p:cNvPr>
          <p:cNvCxnSpPr>
            <a:cxnSpLocks/>
          </p:cNvCxnSpPr>
          <p:nvPr/>
        </p:nvCxnSpPr>
        <p:spPr>
          <a:xfrm>
            <a:off x="818456" y="5316535"/>
            <a:ext cx="165393" cy="40583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7" name="Straight Arrow Connector 26">
            <a:extLst>
              <a:ext uri="{FF2B5EF4-FFF2-40B4-BE49-F238E27FC236}">
                <a16:creationId xmlns:a16="http://schemas.microsoft.com/office/drawing/2014/main" id="{10C74B0D-0569-8E45-986A-D5BA7D34D8A9}"/>
              </a:ext>
            </a:extLst>
          </p:cNvPr>
          <p:cNvCxnSpPr>
            <a:cxnSpLocks/>
          </p:cNvCxnSpPr>
          <p:nvPr/>
        </p:nvCxnSpPr>
        <p:spPr>
          <a:xfrm flipH="1">
            <a:off x="1157470" y="3993266"/>
            <a:ext cx="281055" cy="172910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9" name="Straight Arrow Connector 28">
            <a:extLst>
              <a:ext uri="{FF2B5EF4-FFF2-40B4-BE49-F238E27FC236}">
                <a16:creationId xmlns:a16="http://schemas.microsoft.com/office/drawing/2014/main" id="{8D6AAE66-E056-BD45-B9FC-EF8CC59FEAFD}"/>
              </a:ext>
            </a:extLst>
          </p:cNvPr>
          <p:cNvCxnSpPr>
            <a:cxnSpLocks/>
          </p:cNvCxnSpPr>
          <p:nvPr/>
        </p:nvCxnSpPr>
        <p:spPr>
          <a:xfrm flipH="1">
            <a:off x="1307942" y="4236474"/>
            <a:ext cx="965499" cy="150904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1" name="Straight Arrow Connector 30">
            <a:extLst>
              <a:ext uri="{FF2B5EF4-FFF2-40B4-BE49-F238E27FC236}">
                <a16:creationId xmlns:a16="http://schemas.microsoft.com/office/drawing/2014/main" id="{14ACEFA9-90E6-3441-B981-9C7A687D484D}"/>
              </a:ext>
            </a:extLst>
          </p:cNvPr>
          <p:cNvCxnSpPr>
            <a:cxnSpLocks/>
          </p:cNvCxnSpPr>
          <p:nvPr/>
        </p:nvCxnSpPr>
        <p:spPr>
          <a:xfrm flipH="1">
            <a:off x="1527862" y="4699397"/>
            <a:ext cx="1643602" cy="104612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450650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43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43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032B74-45D4-D346-B3A8-C63D5057BE8B}"/>
              </a:ext>
            </a:extLst>
          </p:cNvPr>
          <p:cNvSpPr>
            <a:spLocks noGrp="1"/>
          </p:cNvSpPr>
          <p:nvPr>
            <p:ph type="title"/>
          </p:nvPr>
        </p:nvSpPr>
        <p:spPr>
          <a:xfrm>
            <a:off x="242047" y="-138290"/>
            <a:ext cx="11736192" cy="1531346"/>
          </a:xfrm>
        </p:spPr>
        <p:txBody>
          <a:bodyPr>
            <a:normAutofit/>
          </a:bodyPr>
          <a:lstStyle/>
          <a:p>
            <a:r>
              <a:rPr lang="en-US" dirty="0"/>
              <a:t>Evaluating candidate molecules with surrogate models that “replace” experiments or simulations</a:t>
            </a:r>
          </a:p>
        </p:txBody>
      </p:sp>
      <p:sp>
        <p:nvSpPr>
          <p:cNvPr id="4" name="Footer Placeholder 3">
            <a:extLst>
              <a:ext uri="{FF2B5EF4-FFF2-40B4-BE49-F238E27FC236}">
                <a16:creationId xmlns:a16="http://schemas.microsoft.com/office/drawing/2014/main" id="{45414515-6D9F-F94A-8D71-14D65BDEEEAE}"/>
              </a:ext>
            </a:extLst>
          </p:cNvPr>
          <p:cNvSpPr>
            <a:spLocks noGrp="1"/>
          </p:cNvSpPr>
          <p:nvPr>
            <p:ph type="ftr" sz="quarter" idx="11"/>
          </p:nvPr>
        </p:nvSpPr>
        <p:spPr/>
        <p:txBody>
          <a:bodyPr/>
          <a:lstStyle/>
          <a:p>
            <a:r>
              <a:rPr lang="en-US" dirty="0"/>
              <a:t> </a:t>
            </a:r>
          </a:p>
        </p:txBody>
      </p:sp>
      <p:sp>
        <p:nvSpPr>
          <p:cNvPr id="5" name="Slide Number Placeholder 4">
            <a:extLst>
              <a:ext uri="{FF2B5EF4-FFF2-40B4-BE49-F238E27FC236}">
                <a16:creationId xmlns:a16="http://schemas.microsoft.com/office/drawing/2014/main" id="{97E1F0AC-736D-6B45-921E-035FB5633A0F}"/>
              </a:ext>
            </a:extLst>
          </p:cNvPr>
          <p:cNvSpPr>
            <a:spLocks noGrp="1"/>
          </p:cNvSpPr>
          <p:nvPr>
            <p:ph type="sldNum" sz="quarter" idx="12"/>
          </p:nvPr>
        </p:nvSpPr>
        <p:spPr/>
        <p:txBody>
          <a:bodyPr/>
          <a:lstStyle/>
          <a:p>
            <a:fld id="{0264EB31-4F97-4EAC-AEBF-3978FBE8642D}" type="slidenum">
              <a:rPr lang="en-US" smtClean="0"/>
              <a:pPr/>
              <a:t>8</a:t>
            </a:fld>
            <a:endParaRPr lang="en-US" dirty="0"/>
          </a:p>
        </p:txBody>
      </p:sp>
      <p:sp>
        <p:nvSpPr>
          <p:cNvPr id="6" name="Content Placeholder 5">
            <a:extLst>
              <a:ext uri="{FF2B5EF4-FFF2-40B4-BE49-F238E27FC236}">
                <a16:creationId xmlns:a16="http://schemas.microsoft.com/office/drawing/2014/main" id="{991BB37B-0DB2-2F4F-A38F-427233679D62}"/>
              </a:ext>
            </a:extLst>
          </p:cNvPr>
          <p:cNvSpPr>
            <a:spLocks noGrp="1"/>
          </p:cNvSpPr>
          <p:nvPr>
            <p:ph idx="1"/>
          </p:nvPr>
        </p:nvSpPr>
        <p:spPr/>
        <p:txBody>
          <a:bodyPr/>
          <a:lstStyle/>
          <a:p>
            <a:r>
              <a:rPr lang="en-US" b="1" u="sng" dirty="0"/>
              <a:t>Models that map molecular structures to properties are ubiquitous in drug design and cheminformatics!</a:t>
            </a:r>
          </a:p>
          <a:p>
            <a:r>
              <a:rPr lang="en-US" dirty="0"/>
              <a:t>To use ML machinery like neural networks, however, we need to decide on a proper representation that is compatible with our model</a:t>
            </a:r>
          </a:p>
          <a:p>
            <a:endParaRPr lang="en-US" dirty="0"/>
          </a:p>
        </p:txBody>
      </p:sp>
      <p:pic>
        <p:nvPicPr>
          <p:cNvPr id="9" name="Picture 8">
            <a:extLst>
              <a:ext uri="{FF2B5EF4-FFF2-40B4-BE49-F238E27FC236}">
                <a16:creationId xmlns:a16="http://schemas.microsoft.com/office/drawing/2014/main" id="{38B67DBE-357C-EA4C-99C4-B3C1561518AC}"/>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279525" y="5043288"/>
            <a:ext cx="2129116" cy="1338536"/>
          </a:xfrm>
          <a:prstGeom prst="rect">
            <a:avLst/>
          </a:prstGeom>
        </p:spPr>
      </p:pic>
      <p:pic>
        <p:nvPicPr>
          <p:cNvPr id="11" name="Picture 10">
            <a:extLst>
              <a:ext uri="{FF2B5EF4-FFF2-40B4-BE49-F238E27FC236}">
                <a16:creationId xmlns:a16="http://schemas.microsoft.com/office/drawing/2014/main" id="{B0E2DECF-BE67-174C-BFCB-D044BA94B5D7}"/>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l="3136" t="56505" r="46123"/>
          <a:stretch/>
        </p:blipFill>
        <p:spPr>
          <a:xfrm>
            <a:off x="198879" y="2683445"/>
            <a:ext cx="2209762" cy="1478071"/>
          </a:xfrm>
          <a:prstGeom prst="rect">
            <a:avLst/>
          </a:prstGeom>
        </p:spPr>
      </p:pic>
      <p:grpSp>
        <p:nvGrpSpPr>
          <p:cNvPr id="13" name="Group 12">
            <a:extLst>
              <a:ext uri="{FF2B5EF4-FFF2-40B4-BE49-F238E27FC236}">
                <a16:creationId xmlns:a16="http://schemas.microsoft.com/office/drawing/2014/main" id="{2333C1BE-BCC9-4D4A-BF3E-A253D8930DB6}"/>
              </a:ext>
            </a:extLst>
          </p:cNvPr>
          <p:cNvGrpSpPr/>
          <p:nvPr/>
        </p:nvGrpSpPr>
        <p:grpSpPr>
          <a:xfrm>
            <a:off x="4233590" y="3241108"/>
            <a:ext cx="3582444" cy="363255"/>
            <a:chOff x="4178045" y="2154475"/>
            <a:chExt cx="3582444" cy="363255"/>
          </a:xfrm>
        </p:grpSpPr>
        <p:grpSp>
          <p:nvGrpSpPr>
            <p:cNvPr id="14" name="Group 13">
              <a:extLst>
                <a:ext uri="{FF2B5EF4-FFF2-40B4-BE49-F238E27FC236}">
                  <a16:creationId xmlns:a16="http://schemas.microsoft.com/office/drawing/2014/main" id="{1DEC4B8C-3B4A-3A48-9D55-C5683E2B9F28}"/>
                </a:ext>
              </a:extLst>
            </p:cNvPr>
            <p:cNvGrpSpPr/>
            <p:nvPr/>
          </p:nvGrpSpPr>
          <p:grpSpPr>
            <a:xfrm>
              <a:off x="4253201" y="2229633"/>
              <a:ext cx="3432925" cy="225468"/>
              <a:chOff x="4972833" y="2116899"/>
              <a:chExt cx="3432925" cy="225468"/>
            </a:xfrm>
          </p:grpSpPr>
          <p:sp>
            <p:nvSpPr>
              <p:cNvPr id="16" name="Oval 15">
                <a:extLst>
                  <a:ext uri="{FF2B5EF4-FFF2-40B4-BE49-F238E27FC236}">
                    <a16:creationId xmlns:a16="http://schemas.microsoft.com/office/drawing/2014/main" id="{4AA2D0CA-6223-8C46-B8C9-40213DA41D11}"/>
                  </a:ext>
                </a:extLst>
              </p:cNvPr>
              <p:cNvSpPr/>
              <p:nvPr/>
            </p:nvSpPr>
            <p:spPr>
              <a:xfrm>
                <a:off x="4972833" y="2116899"/>
                <a:ext cx="225468" cy="225468"/>
              </a:xfrm>
              <a:prstGeom prst="ellipse">
                <a:avLst/>
              </a:prstGeom>
              <a:solidFill>
                <a:schemeClr val="bg1">
                  <a:lumMod val="6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78F0BC8F-5170-A246-86B0-96AE670C385F}"/>
                  </a:ext>
                </a:extLst>
              </p:cNvPr>
              <p:cNvSpPr/>
              <p:nvPr/>
            </p:nvSpPr>
            <p:spPr>
              <a:xfrm>
                <a:off x="5264420" y="2116899"/>
                <a:ext cx="225468" cy="225468"/>
              </a:xfrm>
              <a:prstGeom prst="ellipse">
                <a:avLst/>
              </a:prstGeom>
              <a:solidFill>
                <a:schemeClr val="bg1">
                  <a:lumMod val="9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69A0B42D-2E83-E940-8A44-75262E0D18BF}"/>
                  </a:ext>
                </a:extLst>
              </p:cNvPr>
              <p:cNvSpPr/>
              <p:nvPr/>
            </p:nvSpPr>
            <p:spPr>
              <a:xfrm>
                <a:off x="5556007" y="2116899"/>
                <a:ext cx="225468" cy="225468"/>
              </a:xfrm>
              <a:prstGeom prst="ellipse">
                <a:avLst/>
              </a:prstGeom>
              <a:solidFill>
                <a:schemeClr val="tx1">
                  <a:lumMod val="85000"/>
                  <a:lumOff val="1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F501EA04-E0D1-B445-B5B2-D4E38D722F2A}"/>
                  </a:ext>
                </a:extLst>
              </p:cNvPr>
              <p:cNvSpPr/>
              <p:nvPr/>
            </p:nvSpPr>
            <p:spPr>
              <a:xfrm>
                <a:off x="5847594" y="2116899"/>
                <a:ext cx="225468" cy="225468"/>
              </a:xfrm>
              <a:prstGeom prst="ellipse">
                <a:avLst/>
              </a:prstGeom>
              <a:solidFill>
                <a:schemeClr val="bg1">
                  <a:lumMod val="6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A25AF1BA-CB75-054F-AD1E-C3B875D55987}"/>
                  </a:ext>
                </a:extLst>
              </p:cNvPr>
              <p:cNvSpPr/>
              <p:nvPr/>
            </p:nvSpPr>
            <p:spPr>
              <a:xfrm>
                <a:off x="6139181" y="2116899"/>
                <a:ext cx="225468" cy="225468"/>
              </a:xfrm>
              <a:prstGeom prst="ellipse">
                <a:avLst/>
              </a:prstGeom>
              <a:solidFill>
                <a:schemeClr val="tx1">
                  <a:lumMod val="85000"/>
                  <a:lumOff val="1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3317F3E1-B185-4E47-A2C0-0D05F12CC3B8}"/>
                  </a:ext>
                </a:extLst>
              </p:cNvPr>
              <p:cNvSpPr/>
              <p:nvPr/>
            </p:nvSpPr>
            <p:spPr>
              <a:xfrm>
                <a:off x="6430768" y="2116899"/>
                <a:ext cx="225468" cy="225468"/>
              </a:xfrm>
              <a:prstGeom prst="ellipse">
                <a:avLst/>
              </a:prstGeom>
              <a:solidFill>
                <a:schemeClr val="bg1">
                  <a:lumMod val="6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BDA490F4-799F-884D-BEA3-FE5ABA49C0D3}"/>
                  </a:ext>
                </a:extLst>
              </p:cNvPr>
              <p:cNvSpPr/>
              <p:nvPr/>
            </p:nvSpPr>
            <p:spPr>
              <a:xfrm>
                <a:off x="6722355" y="2116899"/>
                <a:ext cx="225468" cy="22546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F1C00374-EE68-4947-8067-601A4DA64135}"/>
                  </a:ext>
                </a:extLst>
              </p:cNvPr>
              <p:cNvSpPr/>
              <p:nvPr/>
            </p:nvSpPr>
            <p:spPr>
              <a:xfrm>
                <a:off x="7013942" y="2116899"/>
                <a:ext cx="225468" cy="225468"/>
              </a:xfrm>
              <a:prstGeom prst="ellipse">
                <a:avLst/>
              </a:prstGeom>
              <a:solidFill>
                <a:schemeClr val="bg1">
                  <a:lumMod val="6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46513BE6-8189-BB41-A8F6-958CDC5BEE7C}"/>
                  </a:ext>
                </a:extLst>
              </p:cNvPr>
              <p:cNvSpPr/>
              <p:nvPr/>
            </p:nvSpPr>
            <p:spPr>
              <a:xfrm>
                <a:off x="7305529" y="2116899"/>
                <a:ext cx="225468" cy="225468"/>
              </a:xfrm>
              <a:prstGeom prst="ellipse">
                <a:avLst/>
              </a:prstGeom>
              <a:solidFill>
                <a:schemeClr val="bg1">
                  <a:lumMod val="9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A1488CEC-EE6B-0F46-8123-78355C11D5A7}"/>
                  </a:ext>
                </a:extLst>
              </p:cNvPr>
              <p:cNvSpPr/>
              <p:nvPr/>
            </p:nvSpPr>
            <p:spPr>
              <a:xfrm>
                <a:off x="7597116" y="2116899"/>
                <a:ext cx="225468" cy="225468"/>
              </a:xfrm>
              <a:prstGeom prst="ellipse">
                <a:avLst/>
              </a:prstGeom>
              <a:solidFill>
                <a:schemeClr val="tx1">
                  <a:lumMod val="50000"/>
                  <a:lumOff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E0C25875-E044-1849-B7B5-EC7E79A03AE7}"/>
                  </a:ext>
                </a:extLst>
              </p:cNvPr>
              <p:cNvSpPr/>
              <p:nvPr/>
            </p:nvSpPr>
            <p:spPr>
              <a:xfrm>
                <a:off x="7888703" y="2116899"/>
                <a:ext cx="225468" cy="225468"/>
              </a:xfrm>
              <a:prstGeom prst="ellipse">
                <a:avLst/>
              </a:prstGeom>
              <a:solidFill>
                <a:schemeClr val="tx1">
                  <a:lumMod val="50000"/>
                  <a:lumOff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D70E4261-DE0A-C64D-A082-6A6D23C4B2D9}"/>
                  </a:ext>
                </a:extLst>
              </p:cNvPr>
              <p:cNvSpPr/>
              <p:nvPr/>
            </p:nvSpPr>
            <p:spPr>
              <a:xfrm>
                <a:off x="8180290" y="2116899"/>
                <a:ext cx="225468" cy="225468"/>
              </a:xfrm>
              <a:prstGeom prst="ellipse">
                <a:avLst/>
              </a:prstGeom>
              <a:solidFill>
                <a:schemeClr val="bg1">
                  <a:lumMod val="6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ounded Rectangle 14">
              <a:extLst>
                <a:ext uri="{FF2B5EF4-FFF2-40B4-BE49-F238E27FC236}">
                  <a16:creationId xmlns:a16="http://schemas.microsoft.com/office/drawing/2014/main" id="{39BD4029-6ADC-344D-B829-0991688E5FD6}"/>
                </a:ext>
              </a:extLst>
            </p:cNvPr>
            <p:cNvSpPr/>
            <p:nvPr/>
          </p:nvSpPr>
          <p:spPr>
            <a:xfrm>
              <a:off x="4178045" y="2154475"/>
              <a:ext cx="3582444" cy="363255"/>
            </a:xfrm>
            <a:prstGeom prst="roundRect">
              <a:avLst>
                <a:gd name="adj" fmla="val 50000"/>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8" name="Group 27">
            <a:extLst>
              <a:ext uri="{FF2B5EF4-FFF2-40B4-BE49-F238E27FC236}">
                <a16:creationId xmlns:a16="http://schemas.microsoft.com/office/drawing/2014/main" id="{5674F289-C1CA-6F46-85E1-E214BC3BF4B1}"/>
              </a:ext>
            </a:extLst>
          </p:cNvPr>
          <p:cNvGrpSpPr/>
          <p:nvPr/>
        </p:nvGrpSpPr>
        <p:grpSpPr>
          <a:xfrm>
            <a:off x="4233590" y="5520589"/>
            <a:ext cx="3582444" cy="363255"/>
            <a:chOff x="4178045" y="2154475"/>
            <a:chExt cx="3582444" cy="363255"/>
          </a:xfrm>
        </p:grpSpPr>
        <p:grpSp>
          <p:nvGrpSpPr>
            <p:cNvPr id="29" name="Group 28">
              <a:extLst>
                <a:ext uri="{FF2B5EF4-FFF2-40B4-BE49-F238E27FC236}">
                  <a16:creationId xmlns:a16="http://schemas.microsoft.com/office/drawing/2014/main" id="{C4AF7816-32F1-B142-B904-D57F2F995CBA}"/>
                </a:ext>
              </a:extLst>
            </p:cNvPr>
            <p:cNvGrpSpPr/>
            <p:nvPr/>
          </p:nvGrpSpPr>
          <p:grpSpPr>
            <a:xfrm>
              <a:off x="4253201" y="2229633"/>
              <a:ext cx="3432925" cy="225468"/>
              <a:chOff x="4972833" y="2116899"/>
              <a:chExt cx="3432925" cy="225468"/>
            </a:xfrm>
          </p:grpSpPr>
          <p:sp>
            <p:nvSpPr>
              <p:cNvPr id="31" name="Oval 30">
                <a:extLst>
                  <a:ext uri="{FF2B5EF4-FFF2-40B4-BE49-F238E27FC236}">
                    <a16:creationId xmlns:a16="http://schemas.microsoft.com/office/drawing/2014/main" id="{692FC570-0851-CC4F-AC9A-10B63579C9B8}"/>
                  </a:ext>
                </a:extLst>
              </p:cNvPr>
              <p:cNvSpPr/>
              <p:nvPr/>
            </p:nvSpPr>
            <p:spPr>
              <a:xfrm>
                <a:off x="4972833" y="2116899"/>
                <a:ext cx="225468" cy="225468"/>
              </a:xfrm>
              <a:prstGeom prst="ellipse">
                <a:avLst/>
              </a:prstGeom>
              <a:solidFill>
                <a:schemeClr val="bg1">
                  <a:lumMod val="6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7652C05B-0838-CB4C-BD8B-7D9164B1D82A}"/>
                  </a:ext>
                </a:extLst>
              </p:cNvPr>
              <p:cNvSpPr/>
              <p:nvPr/>
            </p:nvSpPr>
            <p:spPr>
              <a:xfrm>
                <a:off x="5264420" y="2116899"/>
                <a:ext cx="225468" cy="225468"/>
              </a:xfrm>
              <a:prstGeom prst="ellipse">
                <a:avLst/>
              </a:prstGeom>
              <a:solidFill>
                <a:schemeClr val="bg1">
                  <a:lumMod val="9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6526EA68-5E25-174D-A6BE-7130C7EF80CC}"/>
                  </a:ext>
                </a:extLst>
              </p:cNvPr>
              <p:cNvSpPr/>
              <p:nvPr/>
            </p:nvSpPr>
            <p:spPr>
              <a:xfrm>
                <a:off x="5556007" y="2116899"/>
                <a:ext cx="225468" cy="225468"/>
              </a:xfrm>
              <a:prstGeom prst="ellipse">
                <a:avLst/>
              </a:prstGeom>
              <a:solidFill>
                <a:schemeClr val="tx1">
                  <a:lumMod val="85000"/>
                  <a:lumOff val="1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39A42508-44E2-204F-8AE9-24014793CD3C}"/>
                  </a:ext>
                </a:extLst>
              </p:cNvPr>
              <p:cNvSpPr/>
              <p:nvPr/>
            </p:nvSpPr>
            <p:spPr>
              <a:xfrm>
                <a:off x="5847594" y="2116899"/>
                <a:ext cx="225468" cy="225468"/>
              </a:xfrm>
              <a:prstGeom prst="ellipse">
                <a:avLst/>
              </a:prstGeom>
              <a:solidFill>
                <a:schemeClr val="bg1">
                  <a:lumMod val="6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333FAAA4-9400-234B-8579-8AD0A605C330}"/>
                  </a:ext>
                </a:extLst>
              </p:cNvPr>
              <p:cNvSpPr/>
              <p:nvPr/>
            </p:nvSpPr>
            <p:spPr>
              <a:xfrm>
                <a:off x="6139181" y="2116899"/>
                <a:ext cx="225468" cy="225468"/>
              </a:xfrm>
              <a:prstGeom prst="ellipse">
                <a:avLst/>
              </a:prstGeom>
              <a:solidFill>
                <a:schemeClr val="tx1">
                  <a:lumMod val="85000"/>
                  <a:lumOff val="1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F732697D-3011-0648-9C6C-8D810B23247C}"/>
                  </a:ext>
                </a:extLst>
              </p:cNvPr>
              <p:cNvSpPr/>
              <p:nvPr/>
            </p:nvSpPr>
            <p:spPr>
              <a:xfrm>
                <a:off x="6430768" y="2116899"/>
                <a:ext cx="225468" cy="225468"/>
              </a:xfrm>
              <a:prstGeom prst="ellipse">
                <a:avLst/>
              </a:prstGeom>
              <a:solidFill>
                <a:schemeClr val="bg1">
                  <a:lumMod val="6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95BACD9C-CE01-FF41-90C2-9AAACC1F1C43}"/>
                  </a:ext>
                </a:extLst>
              </p:cNvPr>
              <p:cNvSpPr/>
              <p:nvPr/>
            </p:nvSpPr>
            <p:spPr>
              <a:xfrm>
                <a:off x="6722355" y="2116899"/>
                <a:ext cx="225468" cy="225468"/>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5F2DCB9F-45A0-3545-96B9-2C147AD6AABB}"/>
                  </a:ext>
                </a:extLst>
              </p:cNvPr>
              <p:cNvSpPr/>
              <p:nvPr/>
            </p:nvSpPr>
            <p:spPr>
              <a:xfrm>
                <a:off x="7013942" y="2116899"/>
                <a:ext cx="225468" cy="225468"/>
              </a:xfrm>
              <a:prstGeom prst="ellipse">
                <a:avLst/>
              </a:prstGeom>
              <a:solidFill>
                <a:schemeClr val="bg1">
                  <a:lumMod val="6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7970B1C2-0AA4-0041-8707-3069CF891C2B}"/>
                  </a:ext>
                </a:extLst>
              </p:cNvPr>
              <p:cNvSpPr/>
              <p:nvPr/>
            </p:nvSpPr>
            <p:spPr>
              <a:xfrm>
                <a:off x="7305529" y="2116899"/>
                <a:ext cx="225468" cy="225468"/>
              </a:xfrm>
              <a:prstGeom prst="ellipse">
                <a:avLst/>
              </a:prstGeom>
              <a:solidFill>
                <a:schemeClr val="bg1">
                  <a:lumMod val="9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EE3954B3-92E7-0A48-A71F-A83567880C44}"/>
                  </a:ext>
                </a:extLst>
              </p:cNvPr>
              <p:cNvSpPr/>
              <p:nvPr/>
            </p:nvSpPr>
            <p:spPr>
              <a:xfrm>
                <a:off x="7597116" y="2116899"/>
                <a:ext cx="225468" cy="225468"/>
              </a:xfrm>
              <a:prstGeom prst="ellipse">
                <a:avLst/>
              </a:prstGeom>
              <a:solidFill>
                <a:schemeClr val="tx1">
                  <a:lumMod val="50000"/>
                  <a:lumOff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C3FB2E68-D32A-BE47-8EA6-69BEC71626A4}"/>
                  </a:ext>
                </a:extLst>
              </p:cNvPr>
              <p:cNvSpPr/>
              <p:nvPr/>
            </p:nvSpPr>
            <p:spPr>
              <a:xfrm>
                <a:off x="7888703" y="2116899"/>
                <a:ext cx="225468" cy="225468"/>
              </a:xfrm>
              <a:prstGeom prst="ellipse">
                <a:avLst/>
              </a:prstGeom>
              <a:solidFill>
                <a:schemeClr val="tx1">
                  <a:lumMod val="50000"/>
                  <a:lumOff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33CD5296-1FDB-5546-ACCF-6764011E7ACF}"/>
                  </a:ext>
                </a:extLst>
              </p:cNvPr>
              <p:cNvSpPr/>
              <p:nvPr/>
            </p:nvSpPr>
            <p:spPr>
              <a:xfrm>
                <a:off x="8180290" y="2116899"/>
                <a:ext cx="225468" cy="225468"/>
              </a:xfrm>
              <a:prstGeom prst="ellipse">
                <a:avLst/>
              </a:prstGeom>
              <a:solidFill>
                <a:schemeClr val="bg1">
                  <a:lumMod val="6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 name="Rounded Rectangle 29">
              <a:extLst>
                <a:ext uri="{FF2B5EF4-FFF2-40B4-BE49-F238E27FC236}">
                  <a16:creationId xmlns:a16="http://schemas.microsoft.com/office/drawing/2014/main" id="{163F32B7-D81C-2C48-AD9E-8BE3302445F6}"/>
                </a:ext>
              </a:extLst>
            </p:cNvPr>
            <p:cNvSpPr/>
            <p:nvPr/>
          </p:nvSpPr>
          <p:spPr>
            <a:xfrm>
              <a:off x="4178045" y="2154475"/>
              <a:ext cx="3582444" cy="363255"/>
            </a:xfrm>
            <a:prstGeom prst="roundRect">
              <a:avLst>
                <a:gd name="adj" fmla="val 50000"/>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3" name="Right Arrow 42">
            <a:extLst>
              <a:ext uri="{FF2B5EF4-FFF2-40B4-BE49-F238E27FC236}">
                <a16:creationId xmlns:a16="http://schemas.microsoft.com/office/drawing/2014/main" id="{A1C1FB22-68BC-9340-839F-BE8AE81B0C8C}"/>
              </a:ext>
            </a:extLst>
          </p:cNvPr>
          <p:cNvSpPr/>
          <p:nvPr/>
        </p:nvSpPr>
        <p:spPr>
          <a:xfrm>
            <a:off x="8024781" y="3060108"/>
            <a:ext cx="1618976" cy="737784"/>
          </a:xfrm>
          <a:prstGeom prst="rightArrow">
            <a:avLst/>
          </a:prstGeom>
          <a:solidFill>
            <a:srgbClr val="A31E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Learned</a:t>
            </a:r>
          </a:p>
        </p:txBody>
      </p:sp>
      <p:sp>
        <p:nvSpPr>
          <p:cNvPr id="44" name="TextBox 43">
            <a:extLst>
              <a:ext uri="{FF2B5EF4-FFF2-40B4-BE49-F238E27FC236}">
                <a16:creationId xmlns:a16="http://schemas.microsoft.com/office/drawing/2014/main" id="{FAAD5BF7-7768-2B43-876E-74263B100812}"/>
              </a:ext>
            </a:extLst>
          </p:cNvPr>
          <p:cNvSpPr txBox="1"/>
          <p:nvPr/>
        </p:nvSpPr>
        <p:spPr>
          <a:xfrm rot="18718497">
            <a:off x="3010575" y="4064384"/>
            <a:ext cx="1581561" cy="369332"/>
          </a:xfrm>
          <a:prstGeom prst="rect">
            <a:avLst/>
          </a:prstGeom>
          <a:noFill/>
        </p:spPr>
        <p:txBody>
          <a:bodyPr wrap="square" rtlCol="0">
            <a:spAutoFit/>
          </a:bodyPr>
          <a:lstStyle/>
          <a:p>
            <a:pPr algn="r"/>
            <a:r>
              <a:rPr lang="en-US" i="1" dirty="0"/>
              <a:t>MW</a:t>
            </a:r>
          </a:p>
        </p:txBody>
      </p:sp>
      <p:sp>
        <p:nvSpPr>
          <p:cNvPr id="45" name="TextBox 44">
            <a:extLst>
              <a:ext uri="{FF2B5EF4-FFF2-40B4-BE49-F238E27FC236}">
                <a16:creationId xmlns:a16="http://schemas.microsoft.com/office/drawing/2014/main" id="{FA38608A-A8EA-DD4F-9F9E-3070C19BC799}"/>
              </a:ext>
            </a:extLst>
          </p:cNvPr>
          <p:cNvSpPr txBox="1"/>
          <p:nvPr/>
        </p:nvSpPr>
        <p:spPr>
          <a:xfrm rot="18718497">
            <a:off x="3311200" y="4064384"/>
            <a:ext cx="1581561" cy="369332"/>
          </a:xfrm>
          <a:prstGeom prst="rect">
            <a:avLst/>
          </a:prstGeom>
          <a:noFill/>
        </p:spPr>
        <p:txBody>
          <a:bodyPr wrap="square" rtlCol="0">
            <a:spAutoFit/>
          </a:bodyPr>
          <a:lstStyle/>
          <a:p>
            <a:pPr algn="r"/>
            <a:r>
              <a:rPr lang="en-US" i="1" dirty="0" err="1"/>
              <a:t>CLogP</a:t>
            </a:r>
            <a:endParaRPr lang="en-US" i="1" dirty="0"/>
          </a:p>
        </p:txBody>
      </p:sp>
      <p:sp>
        <p:nvSpPr>
          <p:cNvPr id="46" name="TextBox 45">
            <a:extLst>
              <a:ext uri="{FF2B5EF4-FFF2-40B4-BE49-F238E27FC236}">
                <a16:creationId xmlns:a16="http://schemas.microsoft.com/office/drawing/2014/main" id="{91F1278A-360C-7546-ABBA-AD35A589BEED}"/>
              </a:ext>
            </a:extLst>
          </p:cNvPr>
          <p:cNvSpPr txBox="1"/>
          <p:nvPr/>
        </p:nvSpPr>
        <p:spPr>
          <a:xfrm rot="18718497">
            <a:off x="3611825" y="4064384"/>
            <a:ext cx="1581561" cy="369332"/>
          </a:xfrm>
          <a:prstGeom prst="rect">
            <a:avLst/>
          </a:prstGeom>
          <a:noFill/>
        </p:spPr>
        <p:txBody>
          <a:bodyPr wrap="square" rtlCol="0">
            <a:spAutoFit/>
          </a:bodyPr>
          <a:lstStyle/>
          <a:p>
            <a:pPr algn="r"/>
            <a:r>
              <a:rPr lang="en-US" i="1" dirty="0"/>
              <a:t>Num. atoms</a:t>
            </a:r>
          </a:p>
        </p:txBody>
      </p:sp>
      <p:sp>
        <p:nvSpPr>
          <p:cNvPr id="47" name="TextBox 46">
            <a:extLst>
              <a:ext uri="{FF2B5EF4-FFF2-40B4-BE49-F238E27FC236}">
                <a16:creationId xmlns:a16="http://schemas.microsoft.com/office/drawing/2014/main" id="{31C42AC8-767F-3145-98D2-E09C811C5709}"/>
              </a:ext>
            </a:extLst>
          </p:cNvPr>
          <p:cNvSpPr txBox="1"/>
          <p:nvPr/>
        </p:nvSpPr>
        <p:spPr>
          <a:xfrm rot="18718497">
            <a:off x="3912450" y="4064384"/>
            <a:ext cx="1581561" cy="369332"/>
          </a:xfrm>
          <a:prstGeom prst="rect">
            <a:avLst/>
          </a:prstGeom>
          <a:noFill/>
        </p:spPr>
        <p:txBody>
          <a:bodyPr wrap="square" rtlCol="0">
            <a:spAutoFit/>
          </a:bodyPr>
          <a:lstStyle/>
          <a:p>
            <a:pPr algn="r"/>
            <a:r>
              <a:rPr lang="en-US" i="1" dirty="0"/>
              <a:t>etc.</a:t>
            </a:r>
          </a:p>
        </p:txBody>
      </p:sp>
      <p:sp>
        <p:nvSpPr>
          <p:cNvPr id="48" name="Right Arrow 47">
            <a:extLst>
              <a:ext uri="{FF2B5EF4-FFF2-40B4-BE49-F238E27FC236}">
                <a16:creationId xmlns:a16="http://schemas.microsoft.com/office/drawing/2014/main" id="{FB61A757-E411-3148-9F4D-D44BC1BE53A0}"/>
              </a:ext>
            </a:extLst>
          </p:cNvPr>
          <p:cNvSpPr/>
          <p:nvPr/>
        </p:nvSpPr>
        <p:spPr>
          <a:xfrm>
            <a:off x="8024781" y="5333325"/>
            <a:ext cx="1618976" cy="737784"/>
          </a:xfrm>
          <a:prstGeom prst="rightArrow">
            <a:avLst/>
          </a:prstGeom>
          <a:solidFill>
            <a:srgbClr val="A31E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Learned</a:t>
            </a:r>
          </a:p>
        </p:txBody>
      </p:sp>
      <p:sp>
        <p:nvSpPr>
          <p:cNvPr id="49" name="Right Arrow 48">
            <a:extLst>
              <a:ext uri="{FF2B5EF4-FFF2-40B4-BE49-F238E27FC236}">
                <a16:creationId xmlns:a16="http://schemas.microsoft.com/office/drawing/2014/main" id="{C0F13289-24E2-634C-A6BC-08C49F39A4CE}"/>
              </a:ext>
            </a:extLst>
          </p:cNvPr>
          <p:cNvSpPr/>
          <p:nvPr/>
        </p:nvSpPr>
        <p:spPr>
          <a:xfrm>
            <a:off x="2483004" y="5333325"/>
            <a:ext cx="1618976" cy="737784"/>
          </a:xfrm>
          <a:prstGeom prst="rightArrow">
            <a:avLst/>
          </a:prstGeom>
          <a:solidFill>
            <a:srgbClr val="A31E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Learned</a:t>
            </a:r>
          </a:p>
        </p:txBody>
      </p:sp>
      <p:sp>
        <p:nvSpPr>
          <p:cNvPr id="50" name="Right Arrow 49">
            <a:extLst>
              <a:ext uri="{FF2B5EF4-FFF2-40B4-BE49-F238E27FC236}">
                <a16:creationId xmlns:a16="http://schemas.microsoft.com/office/drawing/2014/main" id="{70BEBB2A-89E5-D648-85D8-82617378B565}"/>
              </a:ext>
            </a:extLst>
          </p:cNvPr>
          <p:cNvSpPr/>
          <p:nvPr/>
        </p:nvSpPr>
        <p:spPr>
          <a:xfrm>
            <a:off x="2499879" y="3060108"/>
            <a:ext cx="1618976" cy="737784"/>
          </a:xfrm>
          <a:prstGeom prst="rightArrow">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Fixed</a:t>
            </a:r>
          </a:p>
        </p:txBody>
      </p:sp>
      <p:sp>
        <p:nvSpPr>
          <p:cNvPr id="51" name="Right Arrow 50">
            <a:extLst>
              <a:ext uri="{FF2B5EF4-FFF2-40B4-BE49-F238E27FC236}">
                <a16:creationId xmlns:a16="http://schemas.microsoft.com/office/drawing/2014/main" id="{BF2F93A1-F462-534C-9C86-533CDAA0523A}"/>
              </a:ext>
            </a:extLst>
          </p:cNvPr>
          <p:cNvSpPr/>
          <p:nvPr/>
        </p:nvSpPr>
        <p:spPr>
          <a:xfrm rot="5400000">
            <a:off x="967909" y="4244338"/>
            <a:ext cx="671702" cy="737784"/>
          </a:xfrm>
          <a:prstGeom prst="rightArrow">
            <a:avLst>
              <a:gd name="adj1" fmla="val 50000"/>
              <a:gd name="adj2" fmla="val 59324"/>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52" name="TextBox 51">
            <a:extLst>
              <a:ext uri="{FF2B5EF4-FFF2-40B4-BE49-F238E27FC236}">
                <a16:creationId xmlns:a16="http://schemas.microsoft.com/office/drawing/2014/main" id="{66800E11-F58F-8C43-A4A2-FA05A5927377}"/>
              </a:ext>
            </a:extLst>
          </p:cNvPr>
          <p:cNvSpPr txBox="1"/>
          <p:nvPr/>
        </p:nvSpPr>
        <p:spPr>
          <a:xfrm>
            <a:off x="5312950" y="3622094"/>
            <a:ext cx="3011616" cy="646331"/>
          </a:xfrm>
          <a:prstGeom prst="rect">
            <a:avLst/>
          </a:prstGeom>
          <a:noFill/>
        </p:spPr>
        <p:txBody>
          <a:bodyPr wrap="square" rtlCol="0">
            <a:spAutoFit/>
          </a:bodyPr>
          <a:lstStyle/>
          <a:p>
            <a:pPr marL="173038" indent="-173038">
              <a:buFont typeface="Arial" panose="020B0604020202020204" pitchFamily="34" charset="0"/>
              <a:buChar char="•"/>
            </a:pPr>
            <a:r>
              <a:rPr lang="en-US" dirty="0"/>
              <a:t>Descriptors</a:t>
            </a:r>
          </a:p>
          <a:p>
            <a:pPr marL="173038" indent="-173038">
              <a:buFont typeface="Arial" panose="020B0604020202020204" pitchFamily="34" charset="0"/>
              <a:buChar char="•"/>
            </a:pPr>
            <a:r>
              <a:rPr lang="en-US" dirty="0"/>
              <a:t>Structural fingerprints</a:t>
            </a:r>
          </a:p>
        </p:txBody>
      </p:sp>
      <p:sp>
        <p:nvSpPr>
          <p:cNvPr id="53" name="TextBox 52">
            <a:extLst>
              <a:ext uri="{FF2B5EF4-FFF2-40B4-BE49-F238E27FC236}">
                <a16:creationId xmlns:a16="http://schemas.microsoft.com/office/drawing/2014/main" id="{E1AA9236-3CDF-C54D-80F8-B5AAF60C0D6D}"/>
              </a:ext>
            </a:extLst>
          </p:cNvPr>
          <p:cNvSpPr txBox="1"/>
          <p:nvPr/>
        </p:nvSpPr>
        <p:spPr>
          <a:xfrm>
            <a:off x="1107666" y="4382151"/>
            <a:ext cx="389850" cy="369332"/>
          </a:xfrm>
          <a:prstGeom prst="rect">
            <a:avLst/>
          </a:prstGeom>
          <a:noFill/>
        </p:spPr>
        <p:txBody>
          <a:bodyPr wrap="none" rtlCol="0">
            <a:spAutoFit/>
          </a:bodyPr>
          <a:lstStyle/>
          <a:p>
            <a:r>
              <a:rPr lang="en-US" dirty="0"/>
              <a:t>or</a:t>
            </a:r>
          </a:p>
        </p:txBody>
      </p:sp>
      <p:sp>
        <p:nvSpPr>
          <p:cNvPr id="3" name="Rectangle 2">
            <a:extLst>
              <a:ext uri="{FF2B5EF4-FFF2-40B4-BE49-F238E27FC236}">
                <a16:creationId xmlns:a16="http://schemas.microsoft.com/office/drawing/2014/main" id="{7B464D02-F716-CF44-BA50-EDE098D4B2A9}"/>
              </a:ext>
            </a:extLst>
          </p:cNvPr>
          <p:cNvSpPr/>
          <p:nvPr/>
        </p:nvSpPr>
        <p:spPr>
          <a:xfrm>
            <a:off x="9797391" y="3105834"/>
            <a:ext cx="2274982" cy="646331"/>
          </a:xfrm>
          <a:prstGeom prst="rect">
            <a:avLst/>
          </a:prstGeom>
        </p:spPr>
        <p:txBody>
          <a:bodyPr wrap="none">
            <a:spAutoFit/>
          </a:bodyPr>
          <a:lstStyle/>
          <a:p>
            <a:r>
              <a:rPr lang="en-US" dirty="0"/>
              <a:t>{Physical, Chemical,</a:t>
            </a:r>
            <a:br>
              <a:rPr lang="en-US" dirty="0"/>
            </a:br>
            <a:r>
              <a:rPr lang="en-US" dirty="0"/>
              <a:t>Biological} property</a:t>
            </a:r>
          </a:p>
        </p:txBody>
      </p:sp>
      <p:sp>
        <p:nvSpPr>
          <p:cNvPr id="55" name="Rectangle 54">
            <a:extLst>
              <a:ext uri="{FF2B5EF4-FFF2-40B4-BE49-F238E27FC236}">
                <a16:creationId xmlns:a16="http://schemas.microsoft.com/office/drawing/2014/main" id="{45A2074A-78E2-B34D-AE1F-E64BAF123387}"/>
              </a:ext>
            </a:extLst>
          </p:cNvPr>
          <p:cNvSpPr/>
          <p:nvPr/>
        </p:nvSpPr>
        <p:spPr>
          <a:xfrm>
            <a:off x="9797391" y="5403557"/>
            <a:ext cx="2274982" cy="646331"/>
          </a:xfrm>
          <a:prstGeom prst="rect">
            <a:avLst/>
          </a:prstGeom>
        </p:spPr>
        <p:txBody>
          <a:bodyPr wrap="none">
            <a:spAutoFit/>
          </a:bodyPr>
          <a:lstStyle/>
          <a:p>
            <a:r>
              <a:rPr lang="en-US" dirty="0"/>
              <a:t>{Physical, Chemical,</a:t>
            </a:r>
            <a:br>
              <a:rPr lang="en-US" dirty="0"/>
            </a:br>
            <a:r>
              <a:rPr lang="en-US" dirty="0"/>
              <a:t>Biological} property</a:t>
            </a:r>
          </a:p>
        </p:txBody>
      </p:sp>
      <p:sp>
        <p:nvSpPr>
          <p:cNvPr id="54" name="TextBox 53">
            <a:extLst>
              <a:ext uri="{FF2B5EF4-FFF2-40B4-BE49-F238E27FC236}">
                <a16:creationId xmlns:a16="http://schemas.microsoft.com/office/drawing/2014/main" id="{45733043-6ACD-314E-8EBC-D918066F9642}"/>
              </a:ext>
            </a:extLst>
          </p:cNvPr>
          <p:cNvSpPr txBox="1"/>
          <p:nvPr/>
        </p:nvSpPr>
        <p:spPr>
          <a:xfrm>
            <a:off x="1811931" y="4355176"/>
            <a:ext cx="824265" cy="369332"/>
          </a:xfrm>
          <a:prstGeom prst="rect">
            <a:avLst/>
          </a:prstGeom>
          <a:noFill/>
        </p:spPr>
        <p:txBody>
          <a:bodyPr wrap="none" rtlCol="0">
            <a:spAutoFit/>
          </a:bodyPr>
          <a:lstStyle/>
          <a:p>
            <a:r>
              <a:rPr lang="en-US" i="1" dirty="0"/>
              <a:t>≥2015</a:t>
            </a:r>
          </a:p>
        </p:txBody>
      </p:sp>
      <p:sp>
        <p:nvSpPr>
          <p:cNvPr id="7" name="Rectangle 6">
            <a:extLst>
              <a:ext uri="{FF2B5EF4-FFF2-40B4-BE49-F238E27FC236}">
                <a16:creationId xmlns:a16="http://schemas.microsoft.com/office/drawing/2014/main" id="{B7AB4272-F80B-AD45-BE3D-67FBFA02514D}"/>
              </a:ext>
            </a:extLst>
          </p:cNvPr>
          <p:cNvSpPr/>
          <p:nvPr/>
        </p:nvSpPr>
        <p:spPr>
          <a:xfrm>
            <a:off x="4343115" y="2792845"/>
            <a:ext cx="3493264" cy="369332"/>
          </a:xfrm>
          <a:prstGeom prst="rect">
            <a:avLst/>
          </a:prstGeom>
        </p:spPr>
        <p:txBody>
          <a:bodyPr wrap="none">
            <a:spAutoFit/>
          </a:bodyPr>
          <a:lstStyle/>
          <a:p>
            <a:pPr algn="ctr"/>
            <a:r>
              <a:rPr lang="en-US" b="1" dirty="0"/>
              <a:t>Feature engineering approach</a:t>
            </a:r>
          </a:p>
        </p:txBody>
      </p:sp>
      <p:sp>
        <p:nvSpPr>
          <p:cNvPr id="56" name="Rectangle 55">
            <a:extLst>
              <a:ext uri="{FF2B5EF4-FFF2-40B4-BE49-F238E27FC236}">
                <a16:creationId xmlns:a16="http://schemas.microsoft.com/office/drawing/2014/main" id="{C5EB43B4-6D2E-1847-B46E-FC64B282E4EC}"/>
              </a:ext>
            </a:extLst>
          </p:cNvPr>
          <p:cNvSpPr/>
          <p:nvPr/>
        </p:nvSpPr>
        <p:spPr>
          <a:xfrm>
            <a:off x="4054579" y="5042431"/>
            <a:ext cx="4070345" cy="369332"/>
          </a:xfrm>
          <a:prstGeom prst="rect">
            <a:avLst/>
          </a:prstGeom>
        </p:spPr>
        <p:txBody>
          <a:bodyPr wrap="none">
            <a:spAutoFit/>
          </a:bodyPr>
          <a:lstStyle/>
          <a:p>
            <a:pPr algn="ctr"/>
            <a:r>
              <a:rPr lang="en-US" b="1" dirty="0"/>
              <a:t>Representation learning approach</a:t>
            </a:r>
          </a:p>
        </p:txBody>
      </p:sp>
    </p:spTree>
    <p:extLst>
      <p:ext uri="{BB962C8B-B14F-4D97-AF65-F5344CB8AC3E}">
        <p14:creationId xmlns:p14="http://schemas.microsoft.com/office/powerpoint/2010/main" val="3282460920"/>
      </p:ext>
    </p:extLst>
  </p:cSld>
  <p:clrMapOvr>
    <a:masterClrMapping/>
  </p:clrMapOvr>
  <mc:AlternateContent xmlns:mc="http://schemas.openxmlformats.org/markup-compatibility/2006" xmlns:p14="http://schemas.microsoft.com/office/powerpoint/2010/main">
    <mc:Choice Requires="p14">
      <p:transition spd="slow" p14:dur="2000" advTm="40411"/>
    </mc:Choice>
    <mc:Fallback xmlns="">
      <p:transition spd="slow" advTm="4041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49" grpId="0" animBg="1"/>
      <p:bldP spid="51" grpId="0" animBg="1"/>
      <p:bldP spid="53" grpId="0"/>
      <p:bldP spid="55" grpId="0"/>
      <p:bldP spid="54" grpId="0"/>
      <p:bldP spid="5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940A6C-642D-CE46-A0C1-66469496DF0A}"/>
              </a:ext>
            </a:extLst>
          </p:cNvPr>
          <p:cNvSpPr>
            <a:spLocks noGrp="1"/>
          </p:cNvSpPr>
          <p:nvPr>
            <p:ph type="title"/>
          </p:nvPr>
        </p:nvSpPr>
        <p:spPr/>
        <p:txBody>
          <a:bodyPr>
            <a:normAutofit/>
          </a:bodyPr>
          <a:lstStyle/>
          <a:p>
            <a:r>
              <a:rPr lang="en-US" dirty="0"/>
              <a:t>Many choices for representations and regression models</a:t>
            </a:r>
          </a:p>
        </p:txBody>
      </p:sp>
      <p:sp>
        <p:nvSpPr>
          <p:cNvPr id="4" name="Footer Placeholder 3">
            <a:extLst>
              <a:ext uri="{FF2B5EF4-FFF2-40B4-BE49-F238E27FC236}">
                <a16:creationId xmlns:a16="http://schemas.microsoft.com/office/drawing/2014/main" id="{E9C80E11-C8F0-7F4E-9A8D-817EFA3250F9}"/>
              </a:ext>
            </a:extLst>
          </p:cNvPr>
          <p:cNvSpPr>
            <a:spLocks noGrp="1"/>
          </p:cNvSpPr>
          <p:nvPr>
            <p:ph type="ftr" sz="quarter" idx="11"/>
          </p:nvPr>
        </p:nvSpPr>
        <p:spPr/>
        <p:txBody>
          <a:bodyPr/>
          <a:lstStyle/>
          <a:p>
            <a:r>
              <a:rPr lang="en-US" dirty="0" err="1"/>
              <a:t>Pattanaik</a:t>
            </a:r>
            <a:r>
              <a:rPr lang="en-US" dirty="0"/>
              <a:t> and Coley, </a:t>
            </a:r>
            <a:r>
              <a:rPr lang="en-US" i="1" dirty="0" err="1"/>
              <a:t>Chem</a:t>
            </a:r>
            <a:r>
              <a:rPr lang="en-US" i="1" dirty="0"/>
              <a:t> </a:t>
            </a:r>
            <a:r>
              <a:rPr lang="en-US" b="1" dirty="0"/>
              <a:t>2020</a:t>
            </a:r>
            <a:endParaRPr lang="en-US" dirty="0"/>
          </a:p>
        </p:txBody>
      </p:sp>
      <p:sp>
        <p:nvSpPr>
          <p:cNvPr id="5" name="Slide Number Placeholder 4">
            <a:extLst>
              <a:ext uri="{FF2B5EF4-FFF2-40B4-BE49-F238E27FC236}">
                <a16:creationId xmlns:a16="http://schemas.microsoft.com/office/drawing/2014/main" id="{B2D2330E-C9D5-3143-802D-6991EECA802B}"/>
              </a:ext>
            </a:extLst>
          </p:cNvPr>
          <p:cNvSpPr>
            <a:spLocks noGrp="1"/>
          </p:cNvSpPr>
          <p:nvPr>
            <p:ph type="sldNum" sz="quarter" idx="12"/>
          </p:nvPr>
        </p:nvSpPr>
        <p:spPr/>
        <p:txBody>
          <a:bodyPr/>
          <a:lstStyle/>
          <a:p>
            <a:fld id="{0264EB31-4F97-4EAC-AEBF-3978FBE8642D}" type="slidenum">
              <a:rPr lang="en-US" smtClean="0"/>
              <a:pPr/>
              <a:t>9</a:t>
            </a:fld>
            <a:endParaRPr lang="en-US" dirty="0"/>
          </a:p>
        </p:txBody>
      </p:sp>
      <p:pic>
        <p:nvPicPr>
          <p:cNvPr id="7" name="Content Placeholder 6">
            <a:extLst>
              <a:ext uri="{FF2B5EF4-FFF2-40B4-BE49-F238E27FC236}">
                <a16:creationId xmlns:a16="http://schemas.microsoft.com/office/drawing/2014/main" id="{5E092ADF-2E66-6B45-A9D1-B89BBE276490}"/>
              </a:ext>
            </a:extLst>
          </p:cNvPr>
          <p:cNvPicPr>
            <a:picLocks noGrp="1" noChangeAspect="1"/>
          </p:cNvPicPr>
          <p:nvPr>
            <p:ph idx="1"/>
          </p:nvPr>
        </p:nvPicPr>
        <p:blipFill rotWithShape="1">
          <a:blip r:embed="rId3" cstate="print">
            <a:extLst>
              <a:ext uri="{28A0092B-C50C-407E-A947-70E740481C1C}">
                <a14:useLocalDpi xmlns:a14="http://schemas.microsoft.com/office/drawing/2010/main"/>
              </a:ext>
            </a:extLst>
          </a:blip>
          <a:srcRect/>
          <a:stretch/>
        </p:blipFill>
        <p:spPr>
          <a:xfrm>
            <a:off x="644893" y="758230"/>
            <a:ext cx="10742772" cy="5486583"/>
          </a:xfrm>
          <a:prstGeom prst="rect">
            <a:avLst/>
          </a:prstGeom>
        </p:spPr>
      </p:pic>
      <p:sp>
        <p:nvSpPr>
          <p:cNvPr id="11" name="Freeform 10">
            <a:extLst>
              <a:ext uri="{FF2B5EF4-FFF2-40B4-BE49-F238E27FC236}">
                <a16:creationId xmlns:a16="http://schemas.microsoft.com/office/drawing/2014/main" id="{C113C878-98F8-0648-9EEA-89BDCCC9C5DA}"/>
              </a:ext>
            </a:extLst>
          </p:cNvPr>
          <p:cNvSpPr/>
          <p:nvPr/>
        </p:nvSpPr>
        <p:spPr>
          <a:xfrm rot="3392446">
            <a:off x="2399472" y="1767413"/>
            <a:ext cx="5695775" cy="3983325"/>
          </a:xfrm>
          <a:custGeom>
            <a:avLst/>
            <a:gdLst>
              <a:gd name="connsiteX0" fmla="*/ 0 w 5695775"/>
              <a:gd name="connsiteY0" fmla="*/ 858222 h 3983325"/>
              <a:gd name="connsiteX1" fmla="*/ 567167 w 5695775"/>
              <a:gd name="connsiteY1" fmla="*/ 0 h 3983325"/>
              <a:gd name="connsiteX2" fmla="*/ 1672227 w 5695775"/>
              <a:gd name="connsiteY2" fmla="*/ 730293 h 3983325"/>
              <a:gd name="connsiteX3" fmla="*/ 1345635 w 5695775"/>
              <a:gd name="connsiteY3" fmla="*/ 1224483 h 3983325"/>
              <a:gd name="connsiteX4" fmla="*/ 1345635 w 5695775"/>
              <a:gd name="connsiteY4" fmla="*/ 1747502 h 3983325"/>
              <a:gd name="connsiteX5" fmla="*/ 2678626 w 5695775"/>
              <a:gd name="connsiteY5" fmla="*/ 2628426 h 3983325"/>
              <a:gd name="connsiteX6" fmla="*/ 3883847 w 5695775"/>
              <a:gd name="connsiteY6" fmla="*/ 1829414 h 3983325"/>
              <a:gd name="connsiteX7" fmla="*/ 4424335 w 5695775"/>
              <a:gd name="connsiteY7" fmla="*/ 1011562 h 3983325"/>
              <a:gd name="connsiteX8" fmla="*/ 5695775 w 5695775"/>
              <a:gd name="connsiteY8" fmla="*/ 1851809 h 3983325"/>
              <a:gd name="connsiteX9" fmla="*/ 4967561 w 5695775"/>
              <a:gd name="connsiteY9" fmla="*/ 2953724 h 3983325"/>
              <a:gd name="connsiteX10" fmla="*/ 3898267 w 5695775"/>
              <a:gd name="connsiteY10" fmla="*/ 2247068 h 3983325"/>
              <a:gd name="connsiteX11" fmla="*/ 2704050 w 5695775"/>
              <a:gd name="connsiteY11" fmla="*/ 3038785 h 3983325"/>
              <a:gd name="connsiteX12" fmla="*/ 2079839 w 5695775"/>
              <a:gd name="connsiteY12" fmla="*/ 3983325 h 3983325"/>
              <a:gd name="connsiteX13" fmla="*/ 532920 w 5695775"/>
              <a:gd name="connsiteY13" fmla="*/ 2961024 h 3983325"/>
              <a:gd name="connsiteX14" fmla="*/ 989563 w 5695775"/>
              <a:gd name="connsiteY14" fmla="*/ 2270044 h 3983325"/>
              <a:gd name="connsiteX15" fmla="*/ 989563 w 5695775"/>
              <a:gd name="connsiteY15" fmla="*/ 1512187 h 3983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695775" h="3983325">
                <a:moveTo>
                  <a:pt x="0" y="858222"/>
                </a:moveTo>
                <a:lnTo>
                  <a:pt x="567167" y="0"/>
                </a:lnTo>
                <a:lnTo>
                  <a:pt x="1672227" y="730293"/>
                </a:lnTo>
                <a:lnTo>
                  <a:pt x="1345635" y="1224483"/>
                </a:lnTo>
                <a:lnTo>
                  <a:pt x="1345635" y="1747502"/>
                </a:lnTo>
                <a:lnTo>
                  <a:pt x="2678626" y="2628426"/>
                </a:lnTo>
                <a:lnTo>
                  <a:pt x="3883847" y="1829414"/>
                </a:lnTo>
                <a:lnTo>
                  <a:pt x="4424335" y="1011562"/>
                </a:lnTo>
                <a:lnTo>
                  <a:pt x="5695775" y="1851809"/>
                </a:lnTo>
                <a:lnTo>
                  <a:pt x="4967561" y="2953724"/>
                </a:lnTo>
                <a:lnTo>
                  <a:pt x="3898267" y="2247068"/>
                </a:lnTo>
                <a:lnTo>
                  <a:pt x="2704050" y="3038785"/>
                </a:lnTo>
                <a:lnTo>
                  <a:pt x="2079839" y="3983325"/>
                </a:lnTo>
                <a:lnTo>
                  <a:pt x="532920" y="2961024"/>
                </a:lnTo>
                <a:lnTo>
                  <a:pt x="989563" y="2270044"/>
                </a:lnTo>
                <a:lnTo>
                  <a:pt x="989563" y="1512187"/>
                </a:lnTo>
                <a:close/>
              </a:path>
            </a:pathLst>
          </a:cu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 name="Rectangle 7">
            <a:extLst>
              <a:ext uri="{FF2B5EF4-FFF2-40B4-BE49-F238E27FC236}">
                <a16:creationId xmlns:a16="http://schemas.microsoft.com/office/drawing/2014/main" id="{E3EF48B1-C0E2-3B4F-9C8E-E4F896A19879}"/>
              </a:ext>
            </a:extLst>
          </p:cNvPr>
          <p:cNvSpPr/>
          <p:nvPr/>
        </p:nvSpPr>
        <p:spPr>
          <a:xfrm>
            <a:off x="2625066" y="5508172"/>
            <a:ext cx="7539717" cy="1144720"/>
          </a:xfrm>
          <a:prstGeom prst="rect">
            <a:avLst/>
          </a:prstGeom>
          <a:solidFill>
            <a:srgbClr val="FFBDCA"/>
          </a:solidFill>
          <a:ln w="28575">
            <a:solidFill>
              <a:srgbClr val="A31E35"/>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Graph-based and 3D geometry-based representations are useful for distinct applications depending on whether we care about </a:t>
            </a:r>
            <a:r>
              <a:rPr lang="en-US" sz="2000" dirty="0" err="1">
                <a:solidFill>
                  <a:schemeClr val="tx1"/>
                </a:solidFill>
              </a:rPr>
              <a:t>propoertiies</a:t>
            </a:r>
            <a:r>
              <a:rPr lang="en-US" sz="2000" dirty="0">
                <a:solidFill>
                  <a:schemeClr val="tx1"/>
                </a:solidFill>
              </a:rPr>
              <a:t> of a molecule or properties of a single conformer</a:t>
            </a:r>
          </a:p>
        </p:txBody>
      </p:sp>
    </p:spTree>
    <p:extLst>
      <p:ext uri="{BB962C8B-B14F-4D97-AF65-F5344CB8AC3E}">
        <p14:creationId xmlns:p14="http://schemas.microsoft.com/office/powerpoint/2010/main" val="2561217785"/>
      </p:ext>
    </p:extLst>
  </p:cSld>
  <p:clrMapOvr>
    <a:masterClrMapping/>
  </p:clrMapOvr>
  <mc:AlternateContent xmlns:mc="http://schemas.openxmlformats.org/markup-compatibility/2006" xmlns:p14="http://schemas.microsoft.com/office/powerpoint/2010/main">
    <mc:Choice Requires="p14">
      <p:transition spd="slow" p14:dur="2000" advTm="72753"/>
    </mc:Choice>
    <mc:Fallback xmlns="">
      <p:transition spd="slow" advTm="7275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8"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IMING" val="|25.5"/>
</p:tagLst>
</file>

<file path=ppt/tags/tag10.xml><?xml version="1.0" encoding="utf-8"?>
<p:tagLst xmlns:a="http://schemas.openxmlformats.org/drawingml/2006/main" xmlns:r="http://schemas.openxmlformats.org/officeDocument/2006/relationships" xmlns:p="http://schemas.openxmlformats.org/presentationml/2006/main">
  <p:tag name="TIMING" val="|75.8"/>
</p:tagLst>
</file>

<file path=ppt/tags/tag2.xml><?xml version="1.0" encoding="utf-8"?>
<p:tagLst xmlns:a="http://schemas.openxmlformats.org/drawingml/2006/main" xmlns:r="http://schemas.openxmlformats.org/officeDocument/2006/relationships" xmlns:p="http://schemas.openxmlformats.org/presentationml/2006/main">
  <p:tag name="TIMING" val="|62"/>
</p:tagLst>
</file>

<file path=ppt/tags/tag3.xml><?xml version="1.0" encoding="utf-8"?>
<p:tagLst xmlns:a="http://schemas.openxmlformats.org/drawingml/2006/main" xmlns:r="http://schemas.openxmlformats.org/officeDocument/2006/relationships" xmlns:p="http://schemas.openxmlformats.org/presentationml/2006/main">
  <p:tag name="TIMING" val="|12.2"/>
</p:tagLst>
</file>

<file path=ppt/tags/tag4.xml><?xml version="1.0" encoding="utf-8"?>
<p:tagLst xmlns:a="http://schemas.openxmlformats.org/drawingml/2006/main" xmlns:r="http://schemas.openxmlformats.org/officeDocument/2006/relationships" xmlns:p="http://schemas.openxmlformats.org/presentationml/2006/main">
  <p:tag name="TIMING" val="|11.6|8.8|11.8"/>
</p:tagLst>
</file>

<file path=ppt/tags/tag5.xml><?xml version="1.0" encoding="utf-8"?>
<p:tagLst xmlns:a="http://schemas.openxmlformats.org/drawingml/2006/main" xmlns:r="http://schemas.openxmlformats.org/officeDocument/2006/relationships" xmlns:p="http://schemas.openxmlformats.org/presentationml/2006/main">
  <p:tag name="TIMING" val="|10"/>
</p:tagLst>
</file>

<file path=ppt/tags/tag6.xml><?xml version="1.0" encoding="utf-8"?>
<p:tagLst xmlns:a="http://schemas.openxmlformats.org/drawingml/2006/main" xmlns:r="http://schemas.openxmlformats.org/officeDocument/2006/relationships" xmlns:p="http://schemas.openxmlformats.org/presentationml/2006/main">
  <p:tag name="TIMING" val="|82.7"/>
</p:tagLst>
</file>

<file path=ppt/tags/tag7.xml><?xml version="1.0" encoding="utf-8"?>
<p:tagLst xmlns:a="http://schemas.openxmlformats.org/drawingml/2006/main" xmlns:r="http://schemas.openxmlformats.org/officeDocument/2006/relationships" xmlns:p="http://schemas.openxmlformats.org/presentationml/2006/main">
  <p:tag name="TIMING" val="|17|38.7"/>
</p:tagLst>
</file>

<file path=ppt/tags/tag8.xml><?xml version="1.0" encoding="utf-8"?>
<p:tagLst xmlns:a="http://schemas.openxmlformats.org/drawingml/2006/main" xmlns:r="http://schemas.openxmlformats.org/officeDocument/2006/relationships" xmlns:p="http://schemas.openxmlformats.org/presentationml/2006/main">
  <p:tag name="TIMING" val="|17|38.7"/>
</p:tagLst>
</file>

<file path=ppt/tags/tag9.xml><?xml version="1.0" encoding="utf-8"?>
<p:tagLst xmlns:a="http://schemas.openxmlformats.org/drawingml/2006/main" xmlns:r="http://schemas.openxmlformats.org/officeDocument/2006/relationships" xmlns:p="http://schemas.openxmlformats.org/presentationml/2006/main">
  <p:tag name="TIMING" val="|26.7"/>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243119</TotalTime>
  <Words>2964</Words>
  <Application>Microsoft Macintosh PowerPoint</Application>
  <PresentationFormat>Widescreen</PresentationFormat>
  <Paragraphs>503</Paragraphs>
  <Slides>42</Slides>
  <Notes>37</Notes>
  <HiddenSlides>0</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1</vt:i4>
      </vt:variant>
      <vt:variant>
        <vt:lpstr>Slide Titles</vt:lpstr>
      </vt:variant>
      <vt:variant>
        <vt:i4>42</vt:i4>
      </vt:variant>
    </vt:vector>
  </HeadingPairs>
  <TitlesOfParts>
    <vt:vector size="53" baseType="lpstr">
      <vt:lpstr>Arial</vt:lpstr>
      <vt:lpstr>Calibri</vt:lpstr>
      <vt:lpstr>Calibri Light</vt:lpstr>
      <vt:lpstr>Cambria Math</vt:lpstr>
      <vt:lpstr>Courier New</vt:lpstr>
      <vt:lpstr>Gill Sans MT</vt:lpstr>
      <vt:lpstr>Monaco</vt:lpstr>
      <vt:lpstr>Roboto</vt:lpstr>
      <vt:lpstr>Wingdings</vt:lpstr>
      <vt:lpstr>Office Theme</vt:lpstr>
      <vt:lpstr>CS ChemDraw Drawing</vt:lpstr>
      <vt:lpstr>PowerPoint Presentation</vt:lpstr>
      <vt:lpstr>What goes into the &gt;$2B cost of each new drug?</vt:lpstr>
      <vt:lpstr>Small molecules are ubiquitous, even beyond pharma</vt:lpstr>
      <vt:lpstr>Hypothesis-driven molecular discovery is used to identify new molecules that meet certain functional specifications</vt:lpstr>
      <vt:lpstr>Machine learning for molecules Property prediction, screening, and generation</vt:lpstr>
      <vt:lpstr>Evaluating candidate molecules with surrogate models that “replace” experiments or simulations</vt:lpstr>
      <vt:lpstr>Molecular “fingerprints” reflect substructural information</vt:lpstr>
      <vt:lpstr>Evaluating candidate molecules with surrogate models that “replace” experiments or simulations</vt:lpstr>
      <vt:lpstr>Many choices for representations and regression models</vt:lpstr>
      <vt:lpstr>Message passing neural networks (MPNNs)</vt:lpstr>
      <vt:lpstr>Evaluating candidate molecules with surrogate models that “replace” experiments or simulations</vt:lpstr>
      <vt:lpstr>Accelerating virtual screening with surrogate models</vt:lpstr>
      <vt:lpstr>Inverse design as a substitute for virtual screening</vt:lpstr>
      <vt:lpstr>Example: hit expansion for DDR1 kinase inhibitor</vt:lpstr>
      <vt:lpstr>The downside of many de novo generation tools</vt:lpstr>
      <vt:lpstr>Synthesizability is an unforgiving, nonlinear function</vt:lpstr>
      <vt:lpstr>Predictive chemistry Facilitating the synthesis of new molecules</vt:lpstr>
      <vt:lpstr>Assessing synthesizability by planning synthetic routes</vt:lpstr>
      <vt:lpstr>Learning from experience</vt:lpstr>
      <vt:lpstr>Templates can (crudely) define the “rules” of chemistry</vt:lpstr>
      <vt:lpstr>Template-free models instead learn end-to-end</vt:lpstr>
      <vt:lpstr>Applying retrosynthetic models recursively leads to full pathways to reasonably complex molecules</vt:lpstr>
      <vt:lpstr>Multi-step planning tools do work for many compounds</vt:lpstr>
      <vt:lpstr>Synthesizable molecular design Using our knowledge of reactivity to  define an accessible chemical space</vt:lpstr>
      <vt:lpstr>The downside of many de novo generation tools</vt:lpstr>
      <vt:lpstr>Post hoc filtering of de novo generated molecules with our retrosynthetic planning engine</vt:lpstr>
      <vt:lpstr>Bottom-up generation with constraints on synthesizability</vt:lpstr>
      <vt:lpstr>Generation with explicit constraints on synthesizability</vt:lpstr>
      <vt:lpstr>Connection to make-on-demand libraries</vt:lpstr>
      <vt:lpstr>Prediction of organic reaction outcomes</vt:lpstr>
      <vt:lpstr>Formulating reaction prediction as graph edit prediction</vt:lpstr>
      <vt:lpstr>Formulating reaction prediction as graph edit prediction</vt:lpstr>
      <vt:lpstr>Connecting design to automated execution Testing our designed molecules and  synthetic routes in the lab</vt:lpstr>
      <vt:lpstr>Automatically validating molecular designs</vt:lpstr>
      <vt:lpstr>“Automated” laboratories have not automated planning</vt:lpstr>
      <vt:lpstr>Even automated synthesis would not be enough to fully close the loop and “solve” lead optimization in drug discovery</vt:lpstr>
      <vt:lpstr>Sample (in)efficiency of molecular optimization</vt:lpstr>
      <vt:lpstr>Conclusion Recontextualization</vt:lpstr>
      <vt:lpstr>PowerPoint Presentation</vt:lpstr>
      <vt:lpstr>ccoley@mit.edu | coley.mit.edu | @cwcoley</vt:lpstr>
      <vt:lpstr>Additional questions</vt:lpstr>
      <vt:lpstr>Open Reaction Database https://open-reaction-database.org/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Connor Coley</dc:creator>
  <cp:lastModifiedBy>Connor Wilson Coley</cp:lastModifiedBy>
  <cp:revision>3250</cp:revision>
  <cp:lastPrinted>2018-12-13T20:54:23Z</cp:lastPrinted>
  <dcterms:created xsi:type="dcterms:W3CDTF">2017-12-02T18:13:47Z</dcterms:created>
  <dcterms:modified xsi:type="dcterms:W3CDTF">2022-03-03T20:36:39Z</dcterms:modified>
</cp:coreProperties>
</file>